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sldIdLst>
    <p:sldId id="256" r:id="rId4"/>
    <p:sldId id="265" r:id="rId5"/>
    <p:sldId id="266" r:id="rId6"/>
    <p:sldId id="267" r:id="rId7"/>
    <p:sldId id="268" r:id="rId8"/>
    <p:sldId id="269" r:id="rId9"/>
    <p:sldId id="270" r:id="rId10"/>
    <p:sldId id="271" r:id="rId11"/>
    <p:sldId id="272" r:id="rId12"/>
    <p:sldId id="273" r:id="rId13"/>
    <p:sldId id="309" r:id="rId14"/>
    <p:sldId id="310" r:id="rId15"/>
    <p:sldId id="311" r:id="rId16"/>
    <p:sldId id="312" r:id="rId17"/>
    <p:sldId id="313" r:id="rId18"/>
    <p:sldId id="314" r:id="rId19"/>
    <p:sldId id="315" r:id="rId20"/>
    <p:sldId id="316" r:id="rId21"/>
    <p:sldId id="317" r:id="rId22"/>
    <p:sldId id="318" r:id="rId23"/>
    <p:sldId id="319"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38" autoAdjust="0"/>
    <p:restoredTop sz="94660"/>
  </p:normalViewPr>
  <p:slideViewPr>
    <p:cSldViewPr snapToGrid="0">
      <p:cViewPr>
        <p:scale>
          <a:sx n="66" d="100"/>
          <a:sy n="66" d="100"/>
        </p:scale>
        <p:origin x="-1397" y="-48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2.w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vmlDrawing" Target="../drawings/vmlDrawing2.vml"/><Relationship Id="rId4" Type="http://schemas.openxmlformats.org/officeDocument/2006/relationships/image" Target="../media/image2.w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8056918-E352-44A2-A13F-C6DAC9990E75}" type="datetimeFigureOut">
              <a:rPr lang="tr-TR" smtClean="0"/>
              <a:t>4.05.2019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D95F47-A3C9-45E9-97C2-B7EAF982BDE5}" type="slidenum">
              <a:rPr lang="tr-TR" smtClean="0"/>
              <a:t>‹#›</a:t>
            </a:fld>
            <a:endParaRPr lang="tr-TR"/>
          </a:p>
        </p:txBody>
      </p:sp>
    </p:spTree>
    <p:extLst>
      <p:ext uri="{BB962C8B-B14F-4D97-AF65-F5344CB8AC3E}">
        <p14:creationId xmlns:p14="http://schemas.microsoft.com/office/powerpoint/2010/main" val="10444755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056918-E352-44A2-A13F-C6DAC9990E75}" type="datetimeFigureOut">
              <a:rPr lang="tr-TR" smtClean="0"/>
              <a:t>4.05.2019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D95F47-A3C9-45E9-97C2-B7EAF982BDE5}" type="slidenum">
              <a:rPr lang="tr-TR" smtClean="0"/>
              <a:t>‹#›</a:t>
            </a:fld>
            <a:endParaRPr lang="tr-TR"/>
          </a:p>
        </p:txBody>
      </p:sp>
    </p:spTree>
    <p:extLst>
      <p:ext uri="{BB962C8B-B14F-4D97-AF65-F5344CB8AC3E}">
        <p14:creationId xmlns:p14="http://schemas.microsoft.com/office/powerpoint/2010/main" val="11716243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056918-E352-44A2-A13F-C6DAC9990E75}" type="datetimeFigureOut">
              <a:rPr lang="tr-TR" smtClean="0"/>
              <a:t>4.05.2019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D95F47-A3C9-45E9-97C2-B7EAF982BDE5}" type="slidenum">
              <a:rPr lang="tr-TR" smtClean="0"/>
              <a:t>‹#›</a:t>
            </a:fld>
            <a:endParaRPr lang="tr-TR"/>
          </a:p>
        </p:txBody>
      </p:sp>
    </p:spTree>
    <p:extLst>
      <p:ext uri="{BB962C8B-B14F-4D97-AF65-F5344CB8AC3E}">
        <p14:creationId xmlns:p14="http://schemas.microsoft.com/office/powerpoint/2010/main" val="20013358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Yalnızca Başlık">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946B7D15-6306-4555-9423-AAD7FA874A97}" type="datetime1">
              <a:rPr lang="tr-TR" smtClean="0"/>
              <a:t>4.05.2019</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a:xfrm>
            <a:off x="11363227" y="6309215"/>
            <a:ext cx="477543" cy="477542"/>
          </a:xfrm>
        </p:spPr>
        <p:txBody>
          <a:bodyPr/>
          <a:lstStyle>
            <a:lvl1pPr algn="ctr">
              <a:defRPr sz="1800" b="1"/>
            </a:lvl1pPr>
          </a:lstStyle>
          <a:p>
            <a:fld id="{1EDBCF86-4C6C-45BD-AB90-9F5A9BF58ABB}" type="slidenum">
              <a:rPr lang="tr-TR" smtClean="0"/>
              <a:pPr/>
              <a:t>‹#›</a:t>
            </a:fld>
            <a:endParaRPr lang="tr-TR" dirty="0"/>
          </a:p>
        </p:txBody>
      </p:sp>
      <p:graphicFrame>
        <p:nvGraphicFramePr>
          <p:cNvPr id="13" name="Nesne 12"/>
          <p:cNvGraphicFramePr>
            <a:graphicFrameLocks noChangeAspect="1"/>
          </p:cNvGraphicFramePr>
          <p:nvPr userDrawn="1">
            <p:extLst/>
          </p:nvPr>
        </p:nvGraphicFramePr>
        <p:xfrm>
          <a:off x="-6546" y="25151"/>
          <a:ext cx="12156200" cy="1379443"/>
        </p:xfrm>
        <a:graphic>
          <a:graphicData uri="http://schemas.openxmlformats.org/presentationml/2006/ole">
            <mc:AlternateContent xmlns:mc="http://schemas.openxmlformats.org/markup-compatibility/2006">
              <mc:Choice xmlns:v="urn:schemas-microsoft-com:vml" Requires="v">
                <p:oleObj spid="_x0000_s1095" r:id="rId3" imgW="17777520" imgH="2018880" progId="">
                  <p:embed/>
                </p:oleObj>
              </mc:Choice>
              <mc:Fallback>
                <p:oleObj r:id="rId3" imgW="17777520" imgH="2018880" progId="">
                  <p:embed/>
                  <p:pic>
                    <p:nvPicPr>
                      <p:cNvPr id="0" name=""/>
                      <p:cNvPicPr/>
                      <p:nvPr/>
                    </p:nvPicPr>
                    <p:blipFill>
                      <a:blip r:embed="rId4"/>
                      <a:stretch>
                        <a:fillRect/>
                      </a:stretch>
                    </p:blipFill>
                    <p:spPr>
                      <a:xfrm>
                        <a:off x="-6546" y="25151"/>
                        <a:ext cx="12156200" cy="1379443"/>
                      </a:xfrm>
                      <a:prstGeom prst="rect">
                        <a:avLst/>
                      </a:prstGeom>
                    </p:spPr>
                  </p:pic>
                </p:oleObj>
              </mc:Fallback>
            </mc:AlternateContent>
          </a:graphicData>
        </a:graphic>
      </p:graphicFrame>
      <p:sp>
        <p:nvSpPr>
          <p:cNvPr id="8" name="Unvan 1"/>
          <p:cNvSpPr txBox="1">
            <a:spLocks/>
          </p:cNvSpPr>
          <p:nvPr userDrawn="1"/>
        </p:nvSpPr>
        <p:spPr>
          <a:xfrm>
            <a:off x="1627138" y="648883"/>
            <a:ext cx="9128845" cy="6048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cap="none" spc="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DESTEK HİZMETLERİ GENEL MÜDÜRLÜĞÜ</a:t>
            </a:r>
            <a:endParaRPr lang="tr-TR" sz="2800" b="1" cap="none" spc="0" dirty="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endParaRPr>
          </a:p>
        </p:txBody>
      </p:sp>
      <p:cxnSp>
        <p:nvCxnSpPr>
          <p:cNvPr id="15" name="Düz Bağlayıcı 14"/>
          <p:cNvCxnSpPr>
            <a:endCxn id="16" idx="2"/>
          </p:cNvCxnSpPr>
          <p:nvPr userDrawn="1"/>
        </p:nvCxnSpPr>
        <p:spPr>
          <a:xfrm>
            <a:off x="885335" y="6532940"/>
            <a:ext cx="10477893" cy="15046"/>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
        <p:nvSpPr>
          <p:cNvPr id="16" name="Oval 15"/>
          <p:cNvSpPr/>
          <p:nvPr userDrawn="1"/>
        </p:nvSpPr>
        <p:spPr>
          <a:xfrm>
            <a:off x="11363228" y="6309215"/>
            <a:ext cx="477542" cy="477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22335526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BD12E4D-1FDB-486D-A95F-75987A00282E}" type="datetimeFigureOut">
              <a:rPr lang="tr-TR" smtClean="0">
                <a:solidFill>
                  <a:prstClr val="black">
                    <a:tint val="75000"/>
                  </a:prstClr>
                </a:solidFill>
              </a:rPr>
              <a:pPr/>
              <a:t>4.05.2019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0D8ADFA-E914-4BF7-84B6-B46C789B2B4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35737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BD12E4D-1FDB-486D-A95F-75987A00282E}" type="datetimeFigureOut">
              <a:rPr lang="tr-TR" smtClean="0">
                <a:solidFill>
                  <a:prstClr val="black">
                    <a:tint val="75000"/>
                  </a:prstClr>
                </a:solidFill>
              </a:rPr>
              <a:pPr/>
              <a:t>4.05.2019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0D8ADFA-E914-4BF7-84B6-B46C789B2B4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86289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40"/>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67">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BD12E4D-1FDB-486D-A95F-75987A00282E}" type="datetimeFigureOut">
              <a:rPr lang="tr-TR" smtClean="0">
                <a:solidFill>
                  <a:prstClr val="black">
                    <a:tint val="75000"/>
                  </a:prstClr>
                </a:solidFill>
              </a:rPr>
              <a:pPr/>
              <a:t>4.05.2019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0D8ADFA-E914-4BF7-84B6-B46C789B2B4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59666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BD12E4D-1FDB-486D-A95F-75987A00282E}" type="datetimeFigureOut">
              <a:rPr lang="tr-TR" smtClean="0">
                <a:solidFill>
                  <a:prstClr val="black">
                    <a:tint val="75000"/>
                  </a:prstClr>
                </a:solidFill>
              </a:rPr>
              <a:pPr/>
              <a:t>4.05.2019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20D8ADFA-E914-4BF7-84B6-B46C789B2B4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45404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9"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1"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BD12E4D-1FDB-486D-A95F-75987A00282E}" type="datetimeFigureOut">
              <a:rPr lang="tr-TR" smtClean="0">
                <a:solidFill>
                  <a:prstClr val="black">
                    <a:tint val="75000"/>
                  </a:prstClr>
                </a:solidFill>
              </a:rPr>
              <a:pPr/>
              <a:t>4.05.2019</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20D8ADFA-E914-4BF7-84B6-B46C789B2B4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78646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BD12E4D-1FDB-486D-A95F-75987A00282E}" type="datetimeFigureOut">
              <a:rPr lang="tr-TR" smtClean="0">
                <a:solidFill>
                  <a:prstClr val="black">
                    <a:tint val="75000"/>
                  </a:prstClr>
                </a:solidFill>
              </a:rPr>
              <a:pPr/>
              <a:t>4.05.2019</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20D8ADFA-E914-4BF7-84B6-B46C789B2B4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50027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BD12E4D-1FDB-486D-A95F-75987A00282E}" type="datetimeFigureOut">
              <a:rPr lang="tr-TR" smtClean="0">
                <a:solidFill>
                  <a:prstClr val="black">
                    <a:tint val="75000"/>
                  </a:prstClr>
                </a:solidFill>
              </a:rPr>
              <a:pPr/>
              <a:t>4.05.2019</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20D8ADFA-E914-4BF7-84B6-B46C789B2B4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24470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056918-E352-44A2-A13F-C6DAC9990E75}" type="datetimeFigureOut">
              <a:rPr lang="tr-TR" smtClean="0"/>
              <a:t>4.05.2019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D95F47-A3C9-45E9-97C2-B7EAF982BDE5}" type="slidenum">
              <a:rPr lang="tr-TR" smtClean="0"/>
              <a:t>‹#›</a:t>
            </a:fld>
            <a:endParaRPr lang="tr-TR"/>
          </a:p>
        </p:txBody>
      </p:sp>
    </p:spTree>
    <p:extLst>
      <p:ext uri="{BB962C8B-B14F-4D97-AF65-F5344CB8AC3E}">
        <p14:creationId xmlns:p14="http://schemas.microsoft.com/office/powerpoint/2010/main" val="4573621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BD12E4D-1FDB-486D-A95F-75987A00282E}" type="datetimeFigureOut">
              <a:rPr lang="tr-TR" smtClean="0">
                <a:solidFill>
                  <a:prstClr val="black">
                    <a:tint val="75000"/>
                  </a:prstClr>
                </a:solidFill>
              </a:rPr>
              <a:pPr/>
              <a:t>4.05.2019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20D8ADFA-E914-4BF7-84B6-B46C789B2B4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00994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tr-TR"/>
          </a:p>
        </p:txBody>
      </p:sp>
      <p:sp>
        <p:nvSpPr>
          <p:cNvPr id="4" name="Metin Yer Tutucusu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BD12E4D-1FDB-486D-A95F-75987A00282E}" type="datetimeFigureOut">
              <a:rPr lang="tr-TR" smtClean="0">
                <a:solidFill>
                  <a:prstClr val="black">
                    <a:tint val="75000"/>
                  </a:prstClr>
                </a:solidFill>
              </a:rPr>
              <a:pPr/>
              <a:t>4.05.2019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20D8ADFA-E914-4BF7-84B6-B46C789B2B4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68853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BD12E4D-1FDB-486D-A95F-75987A00282E}" type="datetimeFigureOut">
              <a:rPr lang="tr-TR" smtClean="0">
                <a:solidFill>
                  <a:prstClr val="black">
                    <a:tint val="75000"/>
                  </a:prstClr>
                </a:solidFill>
              </a:rPr>
              <a:pPr/>
              <a:t>4.05.2019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0D8ADFA-E914-4BF7-84B6-B46C789B2B4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22200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1" y="365126"/>
            <a:ext cx="2628900" cy="5811839"/>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1" y="365126"/>
            <a:ext cx="7734300" cy="581183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BD12E4D-1FDB-486D-A95F-75987A00282E}" type="datetimeFigureOut">
              <a:rPr lang="tr-TR" smtClean="0">
                <a:solidFill>
                  <a:prstClr val="black">
                    <a:tint val="75000"/>
                  </a:prstClr>
                </a:solidFill>
              </a:rPr>
              <a:pPr/>
              <a:t>4.05.2019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0D8ADFA-E914-4BF7-84B6-B46C789B2B4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68152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8056918-E352-44A2-A13F-C6DAC9990E75}" type="datetimeFigureOut">
              <a:rPr lang="tr-TR" smtClean="0">
                <a:solidFill>
                  <a:prstClr val="black">
                    <a:tint val="75000"/>
                  </a:prstClr>
                </a:solidFill>
              </a:rPr>
              <a:pPr/>
              <a:t>4.05.2019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FD95F47-A3C9-45E9-97C2-B7EAF982BD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869786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056918-E352-44A2-A13F-C6DAC9990E75}" type="datetimeFigureOut">
              <a:rPr lang="tr-TR" smtClean="0">
                <a:solidFill>
                  <a:prstClr val="black">
                    <a:tint val="75000"/>
                  </a:prstClr>
                </a:solidFill>
              </a:rPr>
              <a:pPr/>
              <a:t>4.05.2019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FD95F47-A3C9-45E9-97C2-B7EAF982BD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378136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8056918-E352-44A2-A13F-C6DAC9990E75}" type="datetimeFigureOut">
              <a:rPr lang="tr-TR" smtClean="0">
                <a:solidFill>
                  <a:prstClr val="black">
                    <a:tint val="75000"/>
                  </a:prstClr>
                </a:solidFill>
              </a:rPr>
              <a:pPr/>
              <a:t>4.05.2019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FD95F47-A3C9-45E9-97C2-B7EAF982BD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141483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8056918-E352-44A2-A13F-C6DAC9990E75}" type="datetimeFigureOut">
              <a:rPr lang="tr-TR" smtClean="0">
                <a:solidFill>
                  <a:prstClr val="black">
                    <a:tint val="75000"/>
                  </a:prstClr>
                </a:solidFill>
              </a:rPr>
              <a:pPr/>
              <a:t>4.05.2019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FD95F47-A3C9-45E9-97C2-B7EAF982BD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433744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8056918-E352-44A2-A13F-C6DAC9990E75}" type="datetimeFigureOut">
              <a:rPr lang="tr-TR" smtClean="0">
                <a:solidFill>
                  <a:prstClr val="black">
                    <a:tint val="75000"/>
                  </a:prstClr>
                </a:solidFill>
              </a:rPr>
              <a:pPr/>
              <a:t>4.05.2019</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FD95F47-A3C9-45E9-97C2-B7EAF982BD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492359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8056918-E352-44A2-A13F-C6DAC9990E75}" type="datetimeFigureOut">
              <a:rPr lang="tr-TR" smtClean="0">
                <a:solidFill>
                  <a:prstClr val="black">
                    <a:tint val="75000"/>
                  </a:prstClr>
                </a:solidFill>
              </a:rPr>
              <a:pPr/>
              <a:t>4.05.2019</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FD95F47-A3C9-45E9-97C2-B7EAF982BD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885367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8056918-E352-44A2-A13F-C6DAC9990E75}" type="datetimeFigureOut">
              <a:rPr lang="tr-TR" smtClean="0"/>
              <a:t>4.05.2019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D95F47-A3C9-45E9-97C2-B7EAF982BDE5}" type="slidenum">
              <a:rPr lang="tr-TR" smtClean="0"/>
              <a:t>‹#›</a:t>
            </a:fld>
            <a:endParaRPr lang="tr-TR"/>
          </a:p>
        </p:txBody>
      </p:sp>
    </p:spTree>
    <p:extLst>
      <p:ext uri="{BB962C8B-B14F-4D97-AF65-F5344CB8AC3E}">
        <p14:creationId xmlns:p14="http://schemas.microsoft.com/office/powerpoint/2010/main" val="21315706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8056918-E352-44A2-A13F-C6DAC9990E75}" type="datetimeFigureOut">
              <a:rPr lang="tr-TR" smtClean="0">
                <a:solidFill>
                  <a:prstClr val="black">
                    <a:tint val="75000"/>
                  </a:prstClr>
                </a:solidFill>
              </a:rPr>
              <a:pPr/>
              <a:t>4.05.2019</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FD95F47-A3C9-45E9-97C2-B7EAF982BD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213180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8056918-E352-44A2-A13F-C6DAC9990E75}" type="datetimeFigureOut">
              <a:rPr lang="tr-TR" smtClean="0">
                <a:solidFill>
                  <a:prstClr val="black">
                    <a:tint val="75000"/>
                  </a:prstClr>
                </a:solidFill>
              </a:rPr>
              <a:pPr/>
              <a:t>4.05.2019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FD95F47-A3C9-45E9-97C2-B7EAF982BD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40157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8056918-E352-44A2-A13F-C6DAC9990E75}" type="datetimeFigureOut">
              <a:rPr lang="tr-TR" smtClean="0">
                <a:solidFill>
                  <a:prstClr val="black">
                    <a:tint val="75000"/>
                  </a:prstClr>
                </a:solidFill>
              </a:rPr>
              <a:pPr/>
              <a:t>4.05.2019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FD95F47-A3C9-45E9-97C2-B7EAF982BD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765778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056918-E352-44A2-A13F-C6DAC9990E75}" type="datetimeFigureOut">
              <a:rPr lang="tr-TR" smtClean="0">
                <a:solidFill>
                  <a:prstClr val="black">
                    <a:tint val="75000"/>
                  </a:prstClr>
                </a:solidFill>
              </a:rPr>
              <a:pPr/>
              <a:t>4.05.2019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FD95F47-A3C9-45E9-97C2-B7EAF982BD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565284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056918-E352-44A2-A13F-C6DAC9990E75}" type="datetimeFigureOut">
              <a:rPr lang="tr-TR" smtClean="0">
                <a:solidFill>
                  <a:prstClr val="black">
                    <a:tint val="75000"/>
                  </a:prstClr>
                </a:solidFill>
              </a:rPr>
              <a:pPr/>
              <a:t>4.05.2019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FD95F47-A3C9-45E9-97C2-B7EAF982BD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694459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Yalnızca Başlık">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946B7D15-6306-4555-9423-AAD7FA874A97}" type="datetime1">
              <a:rPr lang="tr-TR" smtClean="0">
                <a:solidFill>
                  <a:prstClr val="black">
                    <a:tint val="75000"/>
                  </a:prstClr>
                </a:solidFill>
              </a:rPr>
              <a:pPr/>
              <a:t>4.05.2019</a:t>
            </a:fld>
            <a:endParaRPr lang="tr-TR" dirty="0">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dirty="0">
              <a:solidFill>
                <a:prstClr val="black">
                  <a:tint val="75000"/>
                </a:prstClr>
              </a:solidFill>
            </a:endParaRPr>
          </a:p>
        </p:txBody>
      </p:sp>
      <p:sp>
        <p:nvSpPr>
          <p:cNvPr id="5" name="Slayt Numarası Yer Tutucusu 4"/>
          <p:cNvSpPr>
            <a:spLocks noGrp="1"/>
          </p:cNvSpPr>
          <p:nvPr>
            <p:ph type="sldNum" sz="quarter" idx="12"/>
          </p:nvPr>
        </p:nvSpPr>
        <p:spPr>
          <a:xfrm>
            <a:off x="11363227" y="6309215"/>
            <a:ext cx="477543" cy="477542"/>
          </a:xfrm>
        </p:spPr>
        <p:txBody>
          <a:bodyPr/>
          <a:lstStyle>
            <a:lvl1pPr algn="ctr">
              <a:defRPr sz="1800" b="1"/>
            </a:lvl1pPr>
          </a:lstStyle>
          <a:p>
            <a:fld id="{1EDBCF86-4C6C-45BD-AB90-9F5A9BF58ABB}" type="slidenum">
              <a:rPr lang="tr-TR" smtClean="0">
                <a:solidFill>
                  <a:prstClr val="black">
                    <a:tint val="75000"/>
                  </a:prstClr>
                </a:solidFill>
              </a:rPr>
              <a:pPr/>
              <a:t>‹#›</a:t>
            </a:fld>
            <a:endParaRPr lang="tr-TR" dirty="0">
              <a:solidFill>
                <a:prstClr val="black">
                  <a:tint val="75000"/>
                </a:prstClr>
              </a:solidFill>
            </a:endParaRPr>
          </a:p>
        </p:txBody>
      </p:sp>
      <p:graphicFrame>
        <p:nvGraphicFramePr>
          <p:cNvPr id="13" name="Nesne 12"/>
          <p:cNvGraphicFramePr>
            <a:graphicFrameLocks noChangeAspect="1"/>
          </p:cNvGraphicFramePr>
          <p:nvPr userDrawn="1">
            <p:extLst/>
          </p:nvPr>
        </p:nvGraphicFramePr>
        <p:xfrm>
          <a:off x="-6546" y="25151"/>
          <a:ext cx="12156200" cy="1379443"/>
        </p:xfrm>
        <a:graphic>
          <a:graphicData uri="http://schemas.openxmlformats.org/presentationml/2006/ole">
            <mc:AlternateContent xmlns:mc="http://schemas.openxmlformats.org/markup-compatibility/2006">
              <mc:Choice xmlns:v="urn:schemas-microsoft-com:vml" Requires="v">
                <p:oleObj spid="_x0000_s5137" r:id="rId3" imgW="17777520" imgH="2018880" progId="">
                  <p:embed/>
                </p:oleObj>
              </mc:Choice>
              <mc:Fallback>
                <p:oleObj r:id="rId3" imgW="17777520" imgH="2018880" progId="">
                  <p:embed/>
                  <p:pic>
                    <p:nvPicPr>
                      <p:cNvPr id="0" name=""/>
                      <p:cNvPicPr/>
                      <p:nvPr/>
                    </p:nvPicPr>
                    <p:blipFill>
                      <a:blip r:embed="rId4"/>
                      <a:stretch>
                        <a:fillRect/>
                      </a:stretch>
                    </p:blipFill>
                    <p:spPr>
                      <a:xfrm>
                        <a:off x="-6546" y="25151"/>
                        <a:ext cx="12156200" cy="1379443"/>
                      </a:xfrm>
                      <a:prstGeom prst="rect">
                        <a:avLst/>
                      </a:prstGeom>
                    </p:spPr>
                  </p:pic>
                </p:oleObj>
              </mc:Fallback>
            </mc:AlternateContent>
          </a:graphicData>
        </a:graphic>
      </p:graphicFrame>
      <p:sp>
        <p:nvSpPr>
          <p:cNvPr id="8" name="Unvan 1"/>
          <p:cNvSpPr txBox="1">
            <a:spLocks/>
          </p:cNvSpPr>
          <p:nvPr userDrawn="1"/>
        </p:nvSpPr>
        <p:spPr>
          <a:xfrm>
            <a:off x="1627138" y="648883"/>
            <a:ext cx="9128845" cy="6048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smtClean="0">
                <a:ln w="13462">
                  <a:solidFill>
                    <a:prstClr val="white"/>
                  </a:solidFill>
                  <a:prstDash val="solid"/>
                </a:ln>
                <a:solidFill>
                  <a:prstClr val="white"/>
                </a:solidFill>
                <a:effectLst>
                  <a:outerShdw dist="38100" dir="2700000" algn="bl" rotWithShape="0">
                    <a:prstClr val="black"/>
                  </a:outerShdw>
                </a:effectLst>
                <a:latin typeface="Arial Black" panose="020B0A04020102020204" pitchFamily="34" charset="0"/>
                <a:cs typeface="Times New Roman" pitchFamily="18" charset="0"/>
              </a:rPr>
              <a:t>DESTEK HİZMETLERİ GENEL MÜDÜRLÜĞÜ</a:t>
            </a:r>
            <a:endParaRPr lang="tr-TR" sz="2800" b="1" dirty="0">
              <a:ln w="13462">
                <a:solidFill>
                  <a:prstClr val="white"/>
                </a:solidFill>
                <a:prstDash val="solid"/>
              </a:ln>
              <a:solidFill>
                <a:prstClr val="white"/>
              </a:solidFill>
              <a:effectLst>
                <a:outerShdw dist="38100" dir="2700000" algn="bl" rotWithShape="0">
                  <a:prstClr val="black"/>
                </a:outerShdw>
              </a:effectLst>
              <a:latin typeface="Arial Black" panose="020B0A04020102020204" pitchFamily="34" charset="0"/>
            </a:endParaRPr>
          </a:p>
        </p:txBody>
      </p:sp>
      <p:cxnSp>
        <p:nvCxnSpPr>
          <p:cNvPr id="15" name="Düz Bağlayıcı 14"/>
          <p:cNvCxnSpPr>
            <a:endCxn id="16" idx="2"/>
          </p:cNvCxnSpPr>
          <p:nvPr userDrawn="1"/>
        </p:nvCxnSpPr>
        <p:spPr>
          <a:xfrm>
            <a:off x="885335" y="6532940"/>
            <a:ext cx="10477893" cy="15046"/>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
        <p:nvSpPr>
          <p:cNvPr id="16" name="Oval 15"/>
          <p:cNvSpPr/>
          <p:nvPr userDrawn="1"/>
        </p:nvSpPr>
        <p:spPr>
          <a:xfrm>
            <a:off x="11363228" y="6309215"/>
            <a:ext cx="477542" cy="477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Tree>
    <p:extLst>
      <p:ext uri="{BB962C8B-B14F-4D97-AF65-F5344CB8AC3E}">
        <p14:creationId xmlns:p14="http://schemas.microsoft.com/office/powerpoint/2010/main" val="37029981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8056918-E352-44A2-A13F-C6DAC9990E75}" type="datetimeFigureOut">
              <a:rPr lang="tr-TR" smtClean="0"/>
              <a:t>4.05.2019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FD95F47-A3C9-45E9-97C2-B7EAF982BDE5}" type="slidenum">
              <a:rPr lang="tr-TR" smtClean="0"/>
              <a:t>‹#›</a:t>
            </a:fld>
            <a:endParaRPr lang="tr-TR"/>
          </a:p>
        </p:txBody>
      </p:sp>
    </p:spTree>
    <p:extLst>
      <p:ext uri="{BB962C8B-B14F-4D97-AF65-F5344CB8AC3E}">
        <p14:creationId xmlns:p14="http://schemas.microsoft.com/office/powerpoint/2010/main" val="6353322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8056918-E352-44A2-A13F-C6DAC9990E75}" type="datetimeFigureOut">
              <a:rPr lang="tr-TR" smtClean="0"/>
              <a:t>4.05.2019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FD95F47-A3C9-45E9-97C2-B7EAF982BDE5}" type="slidenum">
              <a:rPr lang="tr-TR" smtClean="0"/>
              <a:t>‹#›</a:t>
            </a:fld>
            <a:endParaRPr lang="tr-TR"/>
          </a:p>
        </p:txBody>
      </p:sp>
    </p:spTree>
    <p:extLst>
      <p:ext uri="{BB962C8B-B14F-4D97-AF65-F5344CB8AC3E}">
        <p14:creationId xmlns:p14="http://schemas.microsoft.com/office/powerpoint/2010/main" val="35571211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8056918-E352-44A2-A13F-C6DAC9990E75}" type="datetimeFigureOut">
              <a:rPr lang="tr-TR" smtClean="0"/>
              <a:t>4.05.2019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FD95F47-A3C9-45E9-97C2-B7EAF982BDE5}" type="slidenum">
              <a:rPr lang="tr-TR" smtClean="0"/>
              <a:t>‹#›</a:t>
            </a:fld>
            <a:endParaRPr lang="tr-TR"/>
          </a:p>
        </p:txBody>
      </p:sp>
    </p:spTree>
    <p:extLst>
      <p:ext uri="{BB962C8B-B14F-4D97-AF65-F5344CB8AC3E}">
        <p14:creationId xmlns:p14="http://schemas.microsoft.com/office/powerpoint/2010/main" val="6843627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8056918-E352-44A2-A13F-C6DAC9990E75}" type="datetimeFigureOut">
              <a:rPr lang="tr-TR" smtClean="0"/>
              <a:t>4.05.2019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FD95F47-A3C9-45E9-97C2-B7EAF982BDE5}" type="slidenum">
              <a:rPr lang="tr-TR" smtClean="0"/>
              <a:t>‹#›</a:t>
            </a:fld>
            <a:endParaRPr lang="tr-TR"/>
          </a:p>
        </p:txBody>
      </p:sp>
    </p:spTree>
    <p:extLst>
      <p:ext uri="{BB962C8B-B14F-4D97-AF65-F5344CB8AC3E}">
        <p14:creationId xmlns:p14="http://schemas.microsoft.com/office/powerpoint/2010/main" val="19448863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8056918-E352-44A2-A13F-C6DAC9990E75}" type="datetimeFigureOut">
              <a:rPr lang="tr-TR" smtClean="0"/>
              <a:t>4.05.2019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FD95F47-A3C9-45E9-97C2-B7EAF982BDE5}" type="slidenum">
              <a:rPr lang="tr-TR" smtClean="0"/>
              <a:t>‹#›</a:t>
            </a:fld>
            <a:endParaRPr lang="tr-TR"/>
          </a:p>
        </p:txBody>
      </p:sp>
    </p:spTree>
    <p:extLst>
      <p:ext uri="{BB962C8B-B14F-4D97-AF65-F5344CB8AC3E}">
        <p14:creationId xmlns:p14="http://schemas.microsoft.com/office/powerpoint/2010/main" val="6812758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8056918-E352-44A2-A13F-C6DAC9990E75}" type="datetimeFigureOut">
              <a:rPr lang="tr-TR" smtClean="0"/>
              <a:t>4.05.2019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FD95F47-A3C9-45E9-97C2-B7EAF982BDE5}" type="slidenum">
              <a:rPr lang="tr-TR" smtClean="0"/>
              <a:t>‹#›</a:t>
            </a:fld>
            <a:endParaRPr lang="tr-TR"/>
          </a:p>
        </p:txBody>
      </p:sp>
    </p:spTree>
    <p:extLst>
      <p:ext uri="{BB962C8B-B14F-4D97-AF65-F5344CB8AC3E}">
        <p14:creationId xmlns:p14="http://schemas.microsoft.com/office/powerpoint/2010/main" val="2072663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56918-E352-44A2-A13F-C6DAC9990E75}" type="datetimeFigureOut">
              <a:rPr lang="tr-TR" smtClean="0"/>
              <a:t>4.05.2019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95F47-A3C9-45E9-97C2-B7EAF982BDE5}" type="slidenum">
              <a:rPr lang="tr-TR" smtClean="0"/>
              <a:t>‹#›</a:t>
            </a:fld>
            <a:endParaRPr lang="tr-TR"/>
          </a:p>
        </p:txBody>
      </p:sp>
    </p:spTree>
    <p:extLst>
      <p:ext uri="{BB962C8B-B14F-4D97-AF65-F5344CB8AC3E}">
        <p14:creationId xmlns:p14="http://schemas.microsoft.com/office/powerpoint/2010/main" val="2559283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68580" tIns="34290" rIns="68580" bIns="3429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9"/>
          </a:xfrm>
          <a:prstGeom prst="rect">
            <a:avLst/>
          </a:prstGeom>
        </p:spPr>
        <p:txBody>
          <a:bodyPr vert="horz" lIns="68580" tIns="34290" rIns="68580" bIns="3429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1"/>
            <a:ext cx="2743200" cy="365125"/>
          </a:xfrm>
          <a:prstGeom prst="rect">
            <a:avLst/>
          </a:prstGeom>
        </p:spPr>
        <p:txBody>
          <a:bodyPr vert="horz" lIns="68580" tIns="34290" rIns="68580" bIns="34290" rtlCol="0" anchor="ctr"/>
          <a:lstStyle>
            <a:lvl1pPr algn="l">
              <a:defRPr sz="1200">
                <a:solidFill>
                  <a:schemeClr val="tx1">
                    <a:tint val="75000"/>
                  </a:schemeClr>
                </a:solidFill>
              </a:defRPr>
            </a:lvl1pPr>
          </a:lstStyle>
          <a:p>
            <a:pPr defTabSz="914377"/>
            <a:fld id="{FBD12E4D-1FDB-486D-A95F-75987A00282E}" type="datetimeFigureOut">
              <a:rPr lang="tr-TR" smtClean="0">
                <a:solidFill>
                  <a:prstClr val="black">
                    <a:tint val="75000"/>
                  </a:prstClr>
                </a:solidFill>
              </a:rPr>
              <a:pPr defTabSz="914377"/>
              <a:t>4.05.2019</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1"/>
            <a:ext cx="4114800" cy="365125"/>
          </a:xfrm>
          <a:prstGeom prst="rect">
            <a:avLst/>
          </a:prstGeom>
        </p:spPr>
        <p:txBody>
          <a:bodyPr vert="horz" lIns="68580" tIns="34290" rIns="68580" bIns="34290" rtlCol="0" anchor="ctr"/>
          <a:lstStyle>
            <a:lvl1pPr algn="ctr">
              <a:defRPr sz="1200">
                <a:solidFill>
                  <a:schemeClr val="tx1">
                    <a:tint val="75000"/>
                  </a:schemeClr>
                </a:solidFill>
              </a:defRPr>
            </a:lvl1pPr>
          </a:lstStyle>
          <a:p>
            <a:pPr defTabSz="914377"/>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1"/>
            <a:ext cx="2743200" cy="365125"/>
          </a:xfrm>
          <a:prstGeom prst="rect">
            <a:avLst/>
          </a:prstGeom>
        </p:spPr>
        <p:txBody>
          <a:bodyPr vert="horz" lIns="68580" tIns="34290" rIns="68580" bIns="34290" rtlCol="0" anchor="ctr"/>
          <a:lstStyle>
            <a:lvl1pPr algn="r">
              <a:defRPr sz="1200">
                <a:solidFill>
                  <a:schemeClr val="tx1">
                    <a:tint val="75000"/>
                  </a:schemeClr>
                </a:solidFill>
              </a:defRPr>
            </a:lvl1pPr>
          </a:lstStyle>
          <a:p>
            <a:pPr defTabSz="914377"/>
            <a:fld id="{20D8ADFA-E914-4BF7-84B6-B46C789B2B49}" type="slidenum">
              <a:rPr lang="tr-TR" smtClean="0">
                <a:solidFill>
                  <a:prstClr val="black">
                    <a:tint val="75000"/>
                  </a:prstClr>
                </a:solidFill>
              </a:rPr>
              <a:pPr defTabSz="914377"/>
              <a:t>‹#›</a:t>
            </a:fld>
            <a:endParaRPr lang="tr-TR">
              <a:solidFill>
                <a:prstClr val="black">
                  <a:tint val="75000"/>
                </a:prstClr>
              </a:solidFill>
            </a:endParaRPr>
          </a:p>
        </p:txBody>
      </p:sp>
    </p:spTree>
    <p:extLst>
      <p:ext uri="{BB962C8B-B14F-4D97-AF65-F5344CB8AC3E}">
        <p14:creationId xmlns:p14="http://schemas.microsoft.com/office/powerpoint/2010/main" val="334105288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tr-TR"/>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56918-E352-44A2-A13F-C6DAC9990E75}" type="datetimeFigureOut">
              <a:rPr lang="tr-TR" smtClean="0">
                <a:solidFill>
                  <a:prstClr val="black">
                    <a:tint val="75000"/>
                  </a:prstClr>
                </a:solidFill>
              </a:rPr>
              <a:pPr/>
              <a:t>4.05.2019</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95F47-A3C9-45E9-97C2-B7EAF982BD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8782868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4.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vmlDrawing" Target="../drawings/vmlDrawing3.vml"/><Relationship Id="rId5" Type="http://schemas.openxmlformats.org/officeDocument/2006/relationships/image" Target="../media/image36.emf"/><Relationship Id="rId4" Type="http://schemas.openxmlformats.org/officeDocument/2006/relationships/package" Target="../embeddings/Microsoft_PowerPoint_Slide1.sldx"/></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1063" y="2247757"/>
            <a:ext cx="3295135" cy="3151279"/>
          </a:xfrm>
        </p:spPr>
      </p:pic>
      <p:sp>
        <p:nvSpPr>
          <p:cNvPr id="5" name="Metin kutusu 4"/>
          <p:cNvSpPr txBox="1"/>
          <p:nvPr/>
        </p:nvSpPr>
        <p:spPr>
          <a:xfrm>
            <a:off x="3771898" y="2176637"/>
            <a:ext cx="8196649" cy="954107"/>
          </a:xfrm>
          <a:prstGeom prst="rect">
            <a:avLst/>
          </a:prstGeom>
          <a:noFill/>
        </p:spPr>
        <p:txBody>
          <a:bodyPr wrap="square" rtlCol="0" anchor="ctr">
            <a:spAutoFit/>
          </a:bodyPr>
          <a:lstStyle/>
          <a:p>
            <a:pPr algn="ctr"/>
            <a:r>
              <a:rPr lang="tr-TR" sz="2800" dirty="0" smtClean="0">
                <a:ln w="0"/>
                <a:solidFill>
                  <a:schemeClr val="accent5"/>
                </a:solidFill>
                <a:effectLst>
                  <a:reflection blurRad="6350" stA="53000" endA="300" endPos="35500" dir="5400000" sy="-90000" algn="bl" rotWithShape="0"/>
                </a:effectLst>
                <a:latin typeface="Arial Black" panose="020B0A04020102020204" pitchFamily="34" charset="0"/>
                <a:cs typeface="Times New Roman" pitchFamily="18" charset="0"/>
              </a:rPr>
              <a:t>İŞYERİ SAĞLIK VE GÜVENLİK BİRİMİ </a:t>
            </a:r>
            <a:br>
              <a:rPr lang="tr-TR" sz="2800" dirty="0" smtClean="0">
                <a:ln w="0"/>
                <a:solidFill>
                  <a:schemeClr val="accent5"/>
                </a:solidFill>
                <a:effectLst>
                  <a:reflection blurRad="6350" stA="53000" endA="300" endPos="35500" dir="5400000" sy="-90000" algn="bl" rotWithShape="0"/>
                </a:effectLst>
                <a:latin typeface="Arial Black" panose="020B0A04020102020204" pitchFamily="34" charset="0"/>
                <a:cs typeface="Times New Roman" pitchFamily="18" charset="0"/>
              </a:rPr>
            </a:br>
            <a:r>
              <a:rPr lang="tr-TR" sz="2800" dirty="0" smtClean="0">
                <a:ln w="0"/>
                <a:solidFill>
                  <a:schemeClr val="accent5"/>
                </a:solidFill>
                <a:effectLst>
                  <a:reflection blurRad="6350" stA="53000" endA="300" endPos="35500" dir="5400000" sy="-90000" algn="bl" rotWithShape="0"/>
                </a:effectLst>
                <a:latin typeface="Arial Black" panose="020B0A04020102020204" pitchFamily="34" charset="0"/>
                <a:cs typeface="Times New Roman" pitchFamily="18" charset="0"/>
              </a:rPr>
              <a:t>DAİRE BAŞKANLIĞI</a:t>
            </a:r>
            <a:endParaRPr lang="tr-TR" dirty="0">
              <a:ln w="0"/>
              <a:solidFill>
                <a:schemeClr val="accent5"/>
              </a:solidFill>
              <a:effectLst>
                <a:reflection blurRad="6350" stA="53000" endA="300" endPos="35500" dir="5400000" sy="-90000" algn="bl" rotWithShape="0"/>
              </a:effectLst>
            </a:endParaRPr>
          </a:p>
        </p:txBody>
      </p:sp>
      <p:sp>
        <p:nvSpPr>
          <p:cNvPr id="7" name="Metin kutusu 6"/>
          <p:cNvSpPr txBox="1"/>
          <p:nvPr/>
        </p:nvSpPr>
        <p:spPr>
          <a:xfrm>
            <a:off x="4352924" y="3369652"/>
            <a:ext cx="6810375" cy="1915909"/>
          </a:xfrm>
          <a:prstGeom prst="rect">
            <a:avLst/>
          </a:prstGeom>
          <a:noFill/>
        </p:spPr>
        <p:txBody>
          <a:bodyPr wrap="square" lIns="68580" tIns="34290" rIns="68580" bIns="34290" rtlCol="0" anchor="ctr">
            <a:spAutoFit/>
            <a:scene3d>
              <a:camera prst="orthographicFront"/>
              <a:lightRig rig="harsh" dir="t"/>
            </a:scene3d>
            <a:sp3d extrusionH="57150" prstMaterial="matte">
              <a:bevelT w="63500" h="12700" prst="angle"/>
              <a:contourClr>
                <a:schemeClr val="bg1">
                  <a:lumMod val="65000"/>
                </a:schemeClr>
              </a:contourClr>
            </a:sp3d>
          </a:bodyPr>
          <a:lstStyle/>
          <a:p>
            <a:pPr algn="ctr"/>
            <a:r>
              <a:rPr lang="tr-TR" sz="3000" b="1" dirty="0" smtClean="0">
                <a:ln/>
                <a:solidFill>
                  <a:srgbClr val="0070C0"/>
                </a:solidFill>
                <a:latin typeface="Times New Roman" panose="02020603050405020304" pitchFamily="18" charset="0"/>
                <a:cs typeface="Times New Roman" panose="02020603050405020304" pitchFamily="18" charset="0"/>
              </a:rPr>
              <a:t>KURTARMA ARACI VE KURTARMA MAKİNELERİNİN ÇALIŞTIRILMASI İLE ENKAZA GİRİŞ TEKNİKLERİNE YÖNELİK UYGULAMALAR</a:t>
            </a:r>
            <a:endParaRPr lang="tr-TR" sz="3000" b="1" dirty="0">
              <a:ln/>
              <a:solidFill>
                <a:srgbClr val="0070C0"/>
              </a:solidFill>
            </a:endParaRPr>
          </a:p>
        </p:txBody>
      </p:sp>
    </p:spTree>
    <p:extLst>
      <p:ext uri="{BB962C8B-B14F-4D97-AF65-F5344CB8AC3E}">
        <p14:creationId xmlns:p14="http://schemas.microsoft.com/office/powerpoint/2010/main" val="7053867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sz="1600" dirty="0" smtClean="0"/>
              <a:t>9</a:t>
            </a:r>
            <a:endParaRPr lang="tr-TR" sz="1600"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Dikdörtgen 7"/>
          <p:cNvSpPr/>
          <p:nvPr/>
        </p:nvSpPr>
        <p:spPr>
          <a:xfrm>
            <a:off x="4419931" y="1485729"/>
            <a:ext cx="2458365" cy="461665"/>
          </a:xfrm>
          <a:prstGeom prst="rect">
            <a:avLst/>
          </a:prstGeom>
        </p:spPr>
        <p:txBody>
          <a:bodyPr wrap="none">
            <a:spAutoFit/>
          </a:bodyPr>
          <a:lstStyle/>
          <a:p>
            <a:pPr defTabSz="457200" eaLnBrk="0" fontAlgn="base" hangingPunct="0">
              <a:spcBef>
                <a:spcPct val="0"/>
              </a:spcBef>
              <a:spcAft>
                <a:spcPct val="0"/>
              </a:spcAft>
            </a:pPr>
            <a:r>
              <a:rPr lang="tr-TR" sz="2400" b="1" dirty="0">
                <a:cs typeface="Arial" pitchFamily="34" charset="0"/>
              </a:rPr>
              <a:t>KURTARMA BOTU</a:t>
            </a:r>
            <a:endParaRPr lang="tr-TR" sz="2400" dirty="0">
              <a:cs typeface="Arial" pitchFamily="34" charset="0"/>
            </a:endParaRPr>
          </a:p>
        </p:txBody>
      </p:sp>
      <p:pic>
        <p:nvPicPr>
          <p:cNvPr id="11" name="9 Resim" descr="C:\Users\dersane 4\Desktop\zonguldakilafetbotu2.jpg"/>
          <p:cNvPicPr/>
          <p:nvPr/>
        </p:nvPicPr>
        <p:blipFill>
          <a:blip r:embed="rId3">
            <a:extLst>
              <a:ext uri="{28A0092B-C50C-407E-A947-70E740481C1C}">
                <a14:useLocalDpi xmlns:a14="http://schemas.microsoft.com/office/drawing/2010/main" val="0"/>
              </a:ext>
            </a:extLst>
          </a:blip>
          <a:srcRect/>
          <a:stretch>
            <a:fillRect/>
          </a:stretch>
        </p:blipFill>
        <p:spPr bwMode="auto">
          <a:xfrm>
            <a:off x="252732" y="2304539"/>
            <a:ext cx="4965700" cy="3589797"/>
          </a:xfrm>
          <a:prstGeom prst="rect">
            <a:avLst/>
          </a:prstGeom>
          <a:noFill/>
          <a:ln>
            <a:noFill/>
          </a:ln>
        </p:spPr>
      </p:pic>
      <p:sp>
        <p:nvSpPr>
          <p:cNvPr id="12" name="Rectangle 2"/>
          <p:cNvSpPr>
            <a:spLocks noChangeArrowheads="1"/>
          </p:cNvSpPr>
          <p:nvPr/>
        </p:nvSpPr>
        <p:spPr bwMode="auto">
          <a:xfrm>
            <a:off x="5218432" y="2912017"/>
            <a:ext cx="662233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fontAlgn="base">
              <a:lnSpc>
                <a:spcPct val="150000"/>
              </a:lnSpc>
              <a:spcBef>
                <a:spcPct val="0"/>
              </a:spcBef>
              <a:spcAft>
                <a:spcPct val="0"/>
              </a:spcAft>
            </a:pPr>
            <a:r>
              <a:rPr lang="tr-TR" sz="2000" dirty="0" smtClean="0">
                <a:solidFill>
                  <a:srgbClr val="000000"/>
                </a:solidFill>
                <a:ea typeface="Calibri" pitchFamily="34" charset="0"/>
                <a:cs typeface="Calibri" pitchFamily="34" charset="0"/>
              </a:rPr>
              <a:t>Su üstü ve kıyı arama ve kurtarma çalışmalarında kullanılır. Her il ve birlik müdürlüğünde farklı tip ve modeller mevcuttur. Buna istinaden kullanımı ve teknik özellikleri marka ve modeline göre değişiklik göstermektedir.</a:t>
            </a:r>
            <a:endParaRPr lang="tr-TR" sz="2000" dirty="0" smtClean="0">
              <a:solidFill>
                <a:srgbClr val="282828"/>
              </a:solidFill>
              <a:cs typeface="Arial" pitchFamily="34" charset="0"/>
            </a:endParaRPr>
          </a:p>
        </p:txBody>
      </p:sp>
    </p:spTree>
    <p:extLst>
      <p:ext uri="{BB962C8B-B14F-4D97-AF65-F5344CB8AC3E}">
        <p14:creationId xmlns:p14="http://schemas.microsoft.com/office/powerpoint/2010/main" val="426385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sz="1600" dirty="0" smtClean="0"/>
              <a:t>10</a:t>
            </a:r>
            <a:endParaRPr lang="tr-TR" sz="1600"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3" name="Dikdörtgen 2"/>
          <p:cNvSpPr/>
          <p:nvPr/>
        </p:nvSpPr>
        <p:spPr>
          <a:xfrm>
            <a:off x="2341211" y="1531896"/>
            <a:ext cx="7035324" cy="430887"/>
          </a:xfrm>
          <a:prstGeom prst="rect">
            <a:avLst/>
          </a:prstGeom>
        </p:spPr>
        <p:txBody>
          <a:bodyPr wrap="none">
            <a:spAutoFit/>
          </a:bodyPr>
          <a:lstStyle/>
          <a:p>
            <a:r>
              <a:rPr lang="tr-TR" sz="2200" b="1" dirty="0" smtClean="0">
                <a:solidFill>
                  <a:srgbClr val="000000"/>
                </a:solidFill>
                <a:latin typeface="Times New Roman" panose="02020603050405020304" pitchFamily="18" charset="0"/>
              </a:rPr>
              <a:t>ENKAZDA ARAMA KURTARMANIN YAPI TAŞLARI </a:t>
            </a:r>
            <a:endParaRPr lang="tr-TR" sz="2200" dirty="0"/>
          </a:p>
        </p:txBody>
      </p:sp>
      <p:sp>
        <p:nvSpPr>
          <p:cNvPr id="4" name="Dikdörtgen 3"/>
          <p:cNvSpPr/>
          <p:nvPr/>
        </p:nvSpPr>
        <p:spPr>
          <a:xfrm>
            <a:off x="358815" y="2751227"/>
            <a:ext cx="11412638" cy="2123658"/>
          </a:xfrm>
          <a:prstGeom prst="rect">
            <a:avLst/>
          </a:prstGeom>
        </p:spPr>
        <p:txBody>
          <a:bodyPr wrap="square">
            <a:spAutoFit/>
          </a:bodyPr>
          <a:lstStyle/>
          <a:p>
            <a:pPr algn="just">
              <a:lnSpc>
                <a:spcPct val="150000"/>
              </a:lnSpc>
            </a:pPr>
            <a:r>
              <a:rPr lang="tr-TR" sz="2200" dirty="0">
                <a:solidFill>
                  <a:srgbClr val="000000"/>
                </a:solidFill>
              </a:rPr>
              <a:t>Arama –Kurtarma çalışmaları dört ana temel üzerine oturmuştur. Bu temele yapı taşları adı verilmektedir. Bu süreç kaybolan birinin yerini tespit etmek için yapılan çalışmalarla başlar, kurtarma ile sona erer. Bu dört aşamanın her biri farklı önemlere sahiptir. Ancak en zorlu aşamalar ulaşmak ve nakletmektir. </a:t>
            </a:r>
            <a:endParaRPr lang="tr-TR" sz="2200" dirty="0"/>
          </a:p>
        </p:txBody>
      </p:sp>
    </p:spTree>
    <p:extLst>
      <p:ext uri="{BB962C8B-B14F-4D97-AF65-F5344CB8AC3E}">
        <p14:creationId xmlns:p14="http://schemas.microsoft.com/office/powerpoint/2010/main" val="22950329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sz="1600" dirty="0" smtClean="0"/>
              <a:t>11</a:t>
            </a:r>
            <a:endParaRPr lang="tr-TR" sz="1600"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2" name="Dikdörtgen 1"/>
          <p:cNvSpPr/>
          <p:nvPr/>
        </p:nvSpPr>
        <p:spPr>
          <a:xfrm>
            <a:off x="428262" y="1948782"/>
            <a:ext cx="11389489" cy="4031873"/>
          </a:xfrm>
          <a:prstGeom prst="rect">
            <a:avLst/>
          </a:prstGeom>
        </p:spPr>
        <p:txBody>
          <a:bodyPr wrap="square">
            <a:spAutoFit/>
          </a:bodyPr>
          <a:lstStyle/>
          <a:p>
            <a:pPr algn="just">
              <a:lnSpc>
                <a:spcPct val="200000"/>
              </a:lnSpc>
            </a:pPr>
            <a:r>
              <a:rPr lang="tr-TR" sz="2400" b="1" u="sng" dirty="0" smtClean="0">
                <a:solidFill>
                  <a:srgbClr val="000000"/>
                </a:solidFill>
              </a:rPr>
              <a:t>Yer </a:t>
            </a:r>
            <a:r>
              <a:rPr lang="tr-TR" sz="2400" b="1" u="sng" dirty="0" smtClean="0">
                <a:solidFill>
                  <a:srgbClr val="000000"/>
                </a:solidFill>
              </a:rPr>
              <a:t>Tespiti</a:t>
            </a:r>
            <a:r>
              <a:rPr lang="tr-TR" sz="2400" b="1" u="sng" dirty="0">
                <a:solidFill>
                  <a:srgbClr val="000000"/>
                </a:solidFill>
              </a:rPr>
              <a:t>:</a:t>
            </a:r>
            <a:r>
              <a:rPr lang="tr-TR" sz="2400" b="1" dirty="0">
                <a:solidFill>
                  <a:srgbClr val="000000"/>
                </a:solidFill>
              </a:rPr>
              <a:t> </a:t>
            </a:r>
            <a:endParaRPr lang="tr-TR" sz="2400" b="1" dirty="0" smtClean="0">
              <a:solidFill>
                <a:srgbClr val="000000"/>
              </a:solidFill>
            </a:endParaRPr>
          </a:p>
          <a:p>
            <a:pPr algn="just">
              <a:lnSpc>
                <a:spcPct val="200000"/>
              </a:lnSpc>
            </a:pPr>
            <a:r>
              <a:rPr lang="tr-TR" sz="2000" dirty="0" smtClean="0">
                <a:solidFill>
                  <a:srgbClr val="000000"/>
                </a:solidFill>
              </a:rPr>
              <a:t>Arama </a:t>
            </a:r>
            <a:r>
              <a:rPr lang="tr-TR" sz="2000" dirty="0">
                <a:solidFill>
                  <a:srgbClr val="000000"/>
                </a:solidFill>
              </a:rPr>
              <a:t>_ Kurtarma çalışmalarının ilk aşaması yer tespitidir. Çünkü kaybolan birini bulmak için önce yerinin tespit edilmesi gerekir. Bunun için deprem, sel, çığ ve </a:t>
            </a:r>
            <a:r>
              <a:rPr lang="tr-TR" sz="2000" dirty="0" smtClean="0">
                <a:solidFill>
                  <a:srgbClr val="000000"/>
                </a:solidFill>
              </a:rPr>
              <a:t>doğada aramada </a:t>
            </a:r>
            <a:r>
              <a:rPr lang="tr-TR" sz="2000" dirty="0">
                <a:solidFill>
                  <a:srgbClr val="000000"/>
                </a:solidFill>
              </a:rPr>
              <a:t>farklı taktikler uygulanır. Amaç ise hep </a:t>
            </a:r>
            <a:r>
              <a:rPr lang="tr-TR" sz="2000" dirty="0" smtClean="0">
                <a:solidFill>
                  <a:srgbClr val="000000"/>
                </a:solidFill>
              </a:rPr>
              <a:t>aynıdır</a:t>
            </a:r>
            <a:r>
              <a:rPr lang="tr-TR" sz="2000" dirty="0">
                <a:solidFill>
                  <a:srgbClr val="000000"/>
                </a:solidFill>
              </a:rPr>
              <a:t> </a:t>
            </a:r>
            <a:r>
              <a:rPr lang="tr-TR" sz="2000" dirty="0" smtClean="0">
                <a:solidFill>
                  <a:srgbClr val="000000"/>
                </a:solidFill>
              </a:rPr>
              <a:t>: </a:t>
            </a:r>
            <a:r>
              <a:rPr lang="tr-TR" sz="2000" dirty="0">
                <a:solidFill>
                  <a:srgbClr val="000000"/>
                </a:solidFill>
              </a:rPr>
              <a:t>Kaybolan birine en kısa zamanda ulaşmak. Eğer hedef enkaz altında kalan birini tespit ederek ulaşmaya çalışmaksa farklı taktikler, doğada veya dağda kaybolan birine ulaşmak için ise farklı taktikler uygulanır. </a:t>
            </a:r>
          </a:p>
        </p:txBody>
      </p:sp>
    </p:spTree>
    <p:extLst>
      <p:ext uri="{BB962C8B-B14F-4D97-AF65-F5344CB8AC3E}">
        <p14:creationId xmlns:p14="http://schemas.microsoft.com/office/powerpoint/2010/main" val="23489816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sz="1600" dirty="0" smtClean="0"/>
              <a:t>12</a:t>
            </a:r>
            <a:endParaRPr lang="tr-TR" sz="1600"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2" name="Dikdörtgen 1"/>
          <p:cNvSpPr/>
          <p:nvPr/>
        </p:nvSpPr>
        <p:spPr>
          <a:xfrm>
            <a:off x="366469" y="1375719"/>
            <a:ext cx="11486005" cy="5386090"/>
          </a:xfrm>
          <a:prstGeom prst="rect">
            <a:avLst/>
          </a:prstGeom>
        </p:spPr>
        <p:txBody>
          <a:bodyPr wrap="square">
            <a:spAutoFit/>
          </a:bodyPr>
          <a:lstStyle/>
          <a:p>
            <a:pPr algn="just">
              <a:lnSpc>
                <a:spcPct val="200000"/>
              </a:lnSpc>
            </a:pPr>
            <a:r>
              <a:rPr lang="tr-TR" sz="2400" b="1" u="sng" dirty="0" smtClean="0">
                <a:solidFill>
                  <a:srgbClr val="000000"/>
                </a:solidFill>
              </a:rPr>
              <a:t>Ulaşma </a:t>
            </a:r>
            <a:r>
              <a:rPr lang="tr-TR" sz="2400" b="1" u="sng" dirty="0">
                <a:solidFill>
                  <a:srgbClr val="000000"/>
                </a:solidFill>
              </a:rPr>
              <a:t>:</a:t>
            </a:r>
            <a:r>
              <a:rPr lang="tr-TR" sz="2000" b="1" dirty="0">
                <a:solidFill>
                  <a:srgbClr val="000000"/>
                </a:solidFill>
              </a:rPr>
              <a:t> </a:t>
            </a:r>
            <a:r>
              <a:rPr lang="tr-TR" sz="2000" dirty="0">
                <a:solidFill>
                  <a:srgbClr val="000000"/>
                </a:solidFill>
              </a:rPr>
              <a:t>Kaybolan kişinin yaklaşık yeri tespit edildikten sonra ona ulaşmak için yapılan çalışmaların tümüdür. Kazazedenin durumunu öğrenme şansımız var ise yani bu kurtarma için ne tür malzeme götüreceğimizi veya götürmeyeceğimizi planlamamıza yarar. Operasyon kazazedenin durumuna göre planlanmalıdır. Kazazedeye ulaştıktan sonra üçüncü aşamaya geçilir. </a:t>
            </a:r>
          </a:p>
          <a:p>
            <a:pPr algn="just">
              <a:lnSpc>
                <a:spcPct val="200000"/>
              </a:lnSpc>
            </a:pPr>
            <a:r>
              <a:rPr lang="tr-TR" sz="2400" b="1" u="sng" dirty="0" smtClean="0">
                <a:solidFill>
                  <a:srgbClr val="000000"/>
                </a:solidFill>
              </a:rPr>
              <a:t>İlk </a:t>
            </a:r>
            <a:r>
              <a:rPr lang="tr-TR" sz="2400" b="1" u="sng" dirty="0">
                <a:solidFill>
                  <a:srgbClr val="000000"/>
                </a:solidFill>
              </a:rPr>
              <a:t>Yardım ve Sabitleme : </a:t>
            </a:r>
            <a:r>
              <a:rPr lang="tr-TR" sz="2000" dirty="0">
                <a:solidFill>
                  <a:srgbClr val="000000"/>
                </a:solidFill>
              </a:rPr>
              <a:t>Kayıp kişiye ulaşıldığında yapılacak ilk şey yaklaştığınızı belli etmemek olacaktır. Bu özellikle doğada kaybolan kişiler için çok önemlidir. Seslenildiğinde kayıp kişinin ani hareket ederek zarar görmesini engellemek önemli bir adımdır. Örneğin düşerek boynu kırılan birine belli edilerek yaklaşıldığında, kazazedenin ani bir hareketi, daha fazla zarar görmesine neden olabilir. </a:t>
            </a:r>
          </a:p>
        </p:txBody>
      </p:sp>
    </p:spTree>
    <p:extLst>
      <p:ext uri="{BB962C8B-B14F-4D97-AF65-F5344CB8AC3E}">
        <p14:creationId xmlns:p14="http://schemas.microsoft.com/office/powerpoint/2010/main" val="31380999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sz="1600" dirty="0" smtClean="0"/>
              <a:t>13</a:t>
            </a:r>
            <a:endParaRPr lang="tr-TR" sz="1600"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2" name="Dikdörtgen 1"/>
          <p:cNvSpPr/>
          <p:nvPr/>
        </p:nvSpPr>
        <p:spPr>
          <a:xfrm>
            <a:off x="3998118" y="1489598"/>
            <a:ext cx="3153427" cy="461665"/>
          </a:xfrm>
          <a:prstGeom prst="rect">
            <a:avLst/>
          </a:prstGeom>
        </p:spPr>
        <p:txBody>
          <a:bodyPr wrap="none">
            <a:spAutoFit/>
          </a:bodyPr>
          <a:lstStyle/>
          <a:p>
            <a:r>
              <a:rPr lang="tr-TR" sz="2400" b="1" dirty="0" smtClean="0">
                <a:solidFill>
                  <a:srgbClr val="000000"/>
                </a:solidFill>
              </a:rPr>
              <a:t>DEPREMLERDE ARAMA</a:t>
            </a:r>
            <a:endParaRPr lang="tr-TR" sz="2400" dirty="0"/>
          </a:p>
        </p:txBody>
      </p:sp>
      <p:sp>
        <p:nvSpPr>
          <p:cNvPr id="3" name="Dikdörtgen 2"/>
          <p:cNvSpPr/>
          <p:nvPr/>
        </p:nvSpPr>
        <p:spPr>
          <a:xfrm>
            <a:off x="377727" y="1972544"/>
            <a:ext cx="11463043" cy="4199611"/>
          </a:xfrm>
          <a:prstGeom prst="rect">
            <a:avLst/>
          </a:prstGeom>
        </p:spPr>
        <p:txBody>
          <a:bodyPr wrap="square">
            <a:spAutoFit/>
          </a:bodyPr>
          <a:lstStyle/>
          <a:p>
            <a:pPr algn="just">
              <a:lnSpc>
                <a:spcPct val="150000"/>
              </a:lnSpc>
            </a:pPr>
            <a:r>
              <a:rPr lang="tr-TR" sz="2000" dirty="0">
                <a:solidFill>
                  <a:srgbClr val="000000"/>
                </a:solidFill>
              </a:rPr>
              <a:t>Depremler en çok yıkıma yol açan ve afete dönüşme potansiyeli fazla doğa kaynaklı olaylar arasında ilk sırada gelmektedir. </a:t>
            </a:r>
            <a:r>
              <a:rPr lang="tr-TR" sz="2000" dirty="0" smtClean="0">
                <a:solidFill>
                  <a:srgbClr val="000000"/>
                </a:solidFill>
              </a:rPr>
              <a:t>Bunun </a:t>
            </a:r>
            <a:r>
              <a:rPr lang="tr-TR" sz="2000" dirty="0">
                <a:solidFill>
                  <a:srgbClr val="000000"/>
                </a:solidFill>
              </a:rPr>
              <a:t>nedeni Deprem dalgalarının özellikle kötü zeminlerde inşa </a:t>
            </a:r>
            <a:r>
              <a:rPr lang="tr-TR" sz="2000" dirty="0" smtClean="0">
                <a:solidFill>
                  <a:srgbClr val="000000"/>
                </a:solidFill>
              </a:rPr>
              <a:t>edilmişi, dayanıksız </a:t>
            </a:r>
            <a:r>
              <a:rPr lang="tr-TR" sz="2000" dirty="0">
                <a:solidFill>
                  <a:srgbClr val="000000"/>
                </a:solidFill>
              </a:rPr>
              <a:t>binaların yıkılmasıdır. Deprem sırasında meydana gelen bina yıkılmalarında enkaz altında kalanları kurtarmak için yapılacak ilk şey yer tespitidir. Enkaz çalışmalarında ilk 72 saat yani üç gün yaşamsal öneme sahiptir. İlk 24 saat ise altın saatler olarak anılmaktadır. Bu saatlerde enkaz altından canlı olarak çıkarılanların büyük bir çoğunluğu yaşamaktadır. Daha sonra geçen her zaman enkaz altında kalanların yaşama şansını düşürür. </a:t>
            </a:r>
            <a:endParaRPr lang="tr-TR" sz="2000" dirty="0" smtClean="0">
              <a:solidFill>
                <a:srgbClr val="000000"/>
              </a:solidFill>
            </a:endParaRPr>
          </a:p>
          <a:p>
            <a:pPr algn="just">
              <a:lnSpc>
                <a:spcPct val="150000"/>
              </a:lnSpc>
            </a:pPr>
            <a:r>
              <a:rPr lang="tr-TR" sz="2000" dirty="0" smtClean="0">
                <a:solidFill>
                  <a:srgbClr val="000000"/>
                </a:solidFill>
              </a:rPr>
              <a:t>Bu </a:t>
            </a:r>
            <a:r>
              <a:rPr lang="tr-TR" sz="2000" dirty="0">
                <a:solidFill>
                  <a:srgbClr val="000000"/>
                </a:solidFill>
              </a:rPr>
              <a:t>nedenle zaman kaybetmeden </a:t>
            </a:r>
            <a:r>
              <a:rPr lang="tr-TR" sz="2000" dirty="0" smtClean="0">
                <a:solidFill>
                  <a:srgbClr val="000000"/>
                </a:solidFill>
              </a:rPr>
              <a:t>kurtarma çalışmalarına başlanmalıdır. Deprem </a:t>
            </a:r>
            <a:r>
              <a:rPr lang="tr-TR" sz="2000" dirty="0">
                <a:solidFill>
                  <a:srgbClr val="000000"/>
                </a:solidFill>
              </a:rPr>
              <a:t>arama ekiplerinin tek görevi enkaz altında kalan ve canlı olan kazazedeleri saptayarak Kurtarma ekiplerine bildirmektir. Kurtarma ekipleri olay yerine geldiğinde enkazı ekiplere teslim eden arama ekipleri hızla başka enkazlara doğru yola çıkarlar. </a:t>
            </a:r>
            <a:endParaRPr lang="tr-TR" sz="2000" dirty="0"/>
          </a:p>
        </p:txBody>
      </p:sp>
    </p:spTree>
    <p:extLst>
      <p:ext uri="{BB962C8B-B14F-4D97-AF65-F5344CB8AC3E}">
        <p14:creationId xmlns:p14="http://schemas.microsoft.com/office/powerpoint/2010/main" val="27054515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sz="1600" dirty="0" smtClean="0"/>
              <a:t>14</a:t>
            </a:r>
            <a:endParaRPr lang="tr-TR" sz="1600"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2" name="Dikdörtgen 1"/>
          <p:cNvSpPr/>
          <p:nvPr/>
        </p:nvSpPr>
        <p:spPr>
          <a:xfrm>
            <a:off x="4479927" y="1485729"/>
            <a:ext cx="1877245" cy="461665"/>
          </a:xfrm>
          <a:prstGeom prst="rect">
            <a:avLst/>
          </a:prstGeom>
        </p:spPr>
        <p:txBody>
          <a:bodyPr wrap="none">
            <a:spAutoFit/>
          </a:bodyPr>
          <a:lstStyle/>
          <a:p>
            <a:pPr algn="just"/>
            <a:r>
              <a:rPr lang="tr-TR" sz="2400" b="1" dirty="0" smtClean="0">
                <a:solidFill>
                  <a:srgbClr val="000000"/>
                </a:solidFill>
              </a:rPr>
              <a:t>SAHA TRİYAJI</a:t>
            </a:r>
            <a:endParaRPr lang="tr-TR" sz="2400" dirty="0"/>
          </a:p>
        </p:txBody>
      </p:sp>
      <p:sp>
        <p:nvSpPr>
          <p:cNvPr id="3" name="Dikdörtgen 2"/>
          <p:cNvSpPr/>
          <p:nvPr/>
        </p:nvSpPr>
        <p:spPr>
          <a:xfrm>
            <a:off x="411456" y="1892761"/>
            <a:ext cx="11414637" cy="1477328"/>
          </a:xfrm>
          <a:prstGeom prst="rect">
            <a:avLst/>
          </a:prstGeom>
        </p:spPr>
        <p:txBody>
          <a:bodyPr wrap="square">
            <a:spAutoFit/>
          </a:bodyPr>
          <a:lstStyle/>
          <a:p>
            <a:pPr algn="just">
              <a:lnSpc>
                <a:spcPct val="150000"/>
              </a:lnSpc>
            </a:pPr>
            <a:r>
              <a:rPr lang="tr-TR" sz="2000" dirty="0"/>
              <a:t>Deprem bölgesine ulaşan arama – kurtarma ekiplerinin yapmaları gereken ilk şey yıkımların yoğun olduğu bölgeleri saptamaktır. Yani çalışılacak bölgeyi daha sonra da çalışılacak enkazları saptamaktır. Enkazlar saptandıktan sonra sırayla arama çalışmalarına başlanır. Her bir bina için bir enkaz raporu hazırlanır.</a:t>
            </a:r>
          </a:p>
        </p:txBody>
      </p:sp>
      <p:sp>
        <p:nvSpPr>
          <p:cNvPr id="4" name="Dikdörtgen 3"/>
          <p:cNvSpPr/>
          <p:nvPr/>
        </p:nvSpPr>
        <p:spPr>
          <a:xfrm>
            <a:off x="3662655" y="3619870"/>
            <a:ext cx="3834704" cy="461665"/>
          </a:xfrm>
          <a:prstGeom prst="rect">
            <a:avLst/>
          </a:prstGeom>
        </p:spPr>
        <p:txBody>
          <a:bodyPr wrap="none">
            <a:spAutoFit/>
          </a:bodyPr>
          <a:lstStyle/>
          <a:p>
            <a:pPr algn="just"/>
            <a:r>
              <a:rPr lang="tr-TR" sz="2400" b="1" dirty="0" smtClean="0">
                <a:solidFill>
                  <a:srgbClr val="000000"/>
                </a:solidFill>
              </a:rPr>
              <a:t>ENKAZ RAPORU HAZIRLAMA</a:t>
            </a:r>
            <a:endParaRPr lang="tr-TR" sz="2400" dirty="0"/>
          </a:p>
        </p:txBody>
      </p:sp>
      <p:sp>
        <p:nvSpPr>
          <p:cNvPr id="5" name="Dikdörtgen 4"/>
          <p:cNvSpPr/>
          <p:nvPr/>
        </p:nvSpPr>
        <p:spPr>
          <a:xfrm>
            <a:off x="396780" y="4081535"/>
            <a:ext cx="11429313" cy="2400657"/>
          </a:xfrm>
          <a:prstGeom prst="rect">
            <a:avLst/>
          </a:prstGeom>
        </p:spPr>
        <p:txBody>
          <a:bodyPr wrap="square">
            <a:spAutoFit/>
          </a:bodyPr>
          <a:lstStyle/>
          <a:p>
            <a:pPr algn="just">
              <a:lnSpc>
                <a:spcPct val="150000"/>
              </a:lnSpc>
            </a:pPr>
            <a:r>
              <a:rPr lang="tr-TR" sz="2000" dirty="0">
                <a:solidFill>
                  <a:srgbClr val="000000"/>
                </a:solidFill>
              </a:rPr>
              <a:t>Enkaz raporları çalışılacak binanın yıkılma açısından, enkaz altında kalan kişilerin sayısına, çalışma güvenliğine kadar her şeyi detaylı olarak içermek zorundadır. Enkaz altındaki canlıların yerlerinin yaklaşık olarak verilmesi arama çalışmalarının en önemli aşamasını oluşturur. Zaman kaldığı taktirde, kurtarma ekipleri olay yerine intikal etmeden, yıkılan binanın basit bir planının çıkarılarak gelecek ekiplere teslim edilmelidir. Bu plan kurtarma ekiplerini işini kolaylaştırarak zamandan kazanılmasını </a:t>
            </a:r>
            <a:r>
              <a:rPr lang="tr-TR" sz="2000" dirty="0" smtClean="0">
                <a:solidFill>
                  <a:srgbClr val="000000"/>
                </a:solidFill>
              </a:rPr>
              <a:t>sağlar.</a:t>
            </a:r>
            <a:endParaRPr lang="tr-TR" sz="2000" dirty="0"/>
          </a:p>
        </p:txBody>
      </p:sp>
    </p:spTree>
    <p:extLst>
      <p:ext uri="{BB962C8B-B14F-4D97-AF65-F5344CB8AC3E}">
        <p14:creationId xmlns:p14="http://schemas.microsoft.com/office/powerpoint/2010/main" val="29397553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sz="1600" dirty="0" smtClean="0"/>
              <a:t>15</a:t>
            </a:r>
            <a:endParaRPr lang="tr-TR" sz="1600"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2" name="Dikdörtgen 1"/>
          <p:cNvSpPr/>
          <p:nvPr/>
        </p:nvSpPr>
        <p:spPr>
          <a:xfrm>
            <a:off x="4026929" y="1376455"/>
            <a:ext cx="2916183" cy="830997"/>
          </a:xfrm>
          <a:prstGeom prst="rect">
            <a:avLst/>
          </a:prstGeom>
        </p:spPr>
        <p:txBody>
          <a:bodyPr wrap="none">
            <a:spAutoFit/>
          </a:bodyPr>
          <a:lstStyle/>
          <a:p>
            <a:pPr algn="just">
              <a:lnSpc>
                <a:spcPct val="200000"/>
              </a:lnSpc>
            </a:pPr>
            <a:r>
              <a:rPr lang="tr-TR" sz="2400" b="1" dirty="0" smtClean="0">
                <a:solidFill>
                  <a:srgbClr val="000000"/>
                </a:solidFill>
              </a:rPr>
              <a:t>EMNİYET ÖNLEMLERİ</a:t>
            </a:r>
            <a:endParaRPr lang="tr-TR" sz="2400" dirty="0"/>
          </a:p>
        </p:txBody>
      </p:sp>
      <p:sp>
        <p:nvSpPr>
          <p:cNvPr id="3" name="Dikdörtgen 2"/>
          <p:cNvSpPr/>
          <p:nvPr/>
        </p:nvSpPr>
        <p:spPr>
          <a:xfrm>
            <a:off x="355769" y="2024983"/>
            <a:ext cx="11315700" cy="4401205"/>
          </a:xfrm>
          <a:prstGeom prst="rect">
            <a:avLst/>
          </a:prstGeom>
        </p:spPr>
        <p:txBody>
          <a:bodyPr wrap="square">
            <a:spAutoFit/>
          </a:bodyPr>
          <a:lstStyle/>
          <a:p>
            <a:pPr algn="just">
              <a:lnSpc>
                <a:spcPct val="200000"/>
              </a:lnSpc>
            </a:pPr>
            <a:r>
              <a:rPr lang="tr-TR" sz="2000" dirty="0">
                <a:solidFill>
                  <a:srgbClr val="000000"/>
                </a:solidFill>
              </a:rPr>
              <a:t>Enkaz raporu hazırlandıktan sonra yapılacak ilk şey aramaya başlamadan önce gerekli emniyet önlemlerini almaktır. Her hangi bir enkazda emniyet önlemleri olmadan çalışma yapmaya başlamak yaşamsal risk almak demektir. Bu nedenle arama ve kurtarma ekiplerinin çalışma yaparak kendi güvenlikleri için riski noktaların tespitini iyi yapmaları gerekmektedir. Arama-kurtarmada emniyet anlayışında arama kurtarma personelinin güvenliğinin ilk sırada olduğu unutulmamalıdır. En riskli arama kurtarma çalışmaları bilinen aksine, enkaz haline gelmiş binalarda değil tam tersine yıkılmamış, ayakta kalmış ama her an yıkılacak izlenimi veren binalarda yapılır. Bu binalar ekipler için ciddi yaşamsal riskler </a:t>
            </a:r>
            <a:r>
              <a:rPr lang="tr-TR" sz="2000" dirty="0" smtClean="0">
                <a:solidFill>
                  <a:srgbClr val="000000"/>
                </a:solidFill>
              </a:rPr>
              <a:t>oluşturur.</a:t>
            </a:r>
          </a:p>
        </p:txBody>
      </p:sp>
    </p:spTree>
    <p:extLst>
      <p:ext uri="{BB962C8B-B14F-4D97-AF65-F5344CB8AC3E}">
        <p14:creationId xmlns:p14="http://schemas.microsoft.com/office/powerpoint/2010/main" val="41389813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sz="1600" dirty="0" smtClean="0"/>
              <a:t>16</a:t>
            </a:r>
            <a:endParaRPr lang="tr-TR" sz="1600"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2" name="Dikdörtgen 1"/>
          <p:cNvSpPr/>
          <p:nvPr/>
        </p:nvSpPr>
        <p:spPr>
          <a:xfrm>
            <a:off x="541786" y="1637191"/>
            <a:ext cx="10972800" cy="2031325"/>
          </a:xfrm>
          <a:prstGeom prst="rect">
            <a:avLst/>
          </a:prstGeom>
        </p:spPr>
        <p:txBody>
          <a:bodyPr wrap="square">
            <a:spAutoFit/>
          </a:bodyPr>
          <a:lstStyle/>
          <a:p>
            <a:pPr algn="ctr">
              <a:lnSpc>
                <a:spcPct val="150000"/>
              </a:lnSpc>
            </a:pPr>
            <a:r>
              <a:rPr lang="tr-TR" sz="2400" b="1" dirty="0" smtClean="0">
                <a:solidFill>
                  <a:srgbClr val="000000"/>
                </a:solidFill>
              </a:rPr>
              <a:t>EKİPLERİN KAÇIŞ </a:t>
            </a:r>
            <a:r>
              <a:rPr lang="tr-TR" sz="2400" b="1" dirty="0" smtClean="0">
                <a:solidFill>
                  <a:srgbClr val="000000"/>
                </a:solidFill>
              </a:rPr>
              <a:t>NOKTASI</a:t>
            </a:r>
            <a:endParaRPr lang="tr-TR" sz="2400" b="1" dirty="0" smtClean="0">
              <a:solidFill>
                <a:srgbClr val="000000"/>
              </a:solidFill>
            </a:endParaRPr>
          </a:p>
          <a:p>
            <a:pPr algn="just">
              <a:lnSpc>
                <a:spcPct val="150000"/>
              </a:lnSpc>
            </a:pPr>
            <a:r>
              <a:rPr lang="tr-TR" sz="2000" dirty="0" smtClean="0">
                <a:solidFill>
                  <a:srgbClr val="000000"/>
                </a:solidFill>
              </a:rPr>
              <a:t>Arama </a:t>
            </a:r>
            <a:r>
              <a:rPr lang="tr-TR" sz="2000" dirty="0">
                <a:solidFill>
                  <a:srgbClr val="000000"/>
                </a:solidFill>
              </a:rPr>
              <a:t>ekibi arama çalışması yapmadan önce personelin acil bir durumda kaçarak, enkazdan ve kendileri için tehlike oluşturan diğer etkenlerden hızla nasıl uzaklaşacağı planlanmalıdır. Bu plan yapılmadan asla enkazda arama ve kurtarma çalışması </a:t>
            </a:r>
            <a:r>
              <a:rPr lang="tr-TR" sz="2000" dirty="0" smtClean="0">
                <a:solidFill>
                  <a:srgbClr val="000000"/>
                </a:solidFill>
              </a:rPr>
              <a:t>yapılmamalıdır.</a:t>
            </a:r>
            <a:endParaRPr lang="tr-TR" sz="2000" dirty="0"/>
          </a:p>
        </p:txBody>
      </p:sp>
      <p:sp>
        <p:nvSpPr>
          <p:cNvPr id="3" name="Dikdörtgen 2"/>
          <p:cNvSpPr/>
          <p:nvPr/>
        </p:nvSpPr>
        <p:spPr>
          <a:xfrm>
            <a:off x="508000" y="3571856"/>
            <a:ext cx="11205580" cy="2954655"/>
          </a:xfrm>
          <a:prstGeom prst="rect">
            <a:avLst/>
          </a:prstGeom>
        </p:spPr>
        <p:txBody>
          <a:bodyPr wrap="square">
            <a:spAutoFit/>
          </a:bodyPr>
          <a:lstStyle/>
          <a:p>
            <a:pPr algn="ctr">
              <a:lnSpc>
                <a:spcPct val="150000"/>
              </a:lnSpc>
            </a:pPr>
            <a:r>
              <a:rPr lang="tr-TR" sz="2400" b="1" dirty="0" smtClean="0">
                <a:solidFill>
                  <a:srgbClr val="000000"/>
                </a:solidFill>
              </a:rPr>
              <a:t>RİSKLİ NOKTALARIN TESPİTİ</a:t>
            </a:r>
            <a:endParaRPr lang="tr-TR" sz="2400" dirty="0">
              <a:solidFill>
                <a:srgbClr val="000000"/>
              </a:solidFill>
            </a:endParaRPr>
          </a:p>
          <a:p>
            <a:pPr algn="just">
              <a:lnSpc>
                <a:spcPct val="150000"/>
              </a:lnSpc>
            </a:pPr>
            <a:r>
              <a:rPr lang="tr-TR" sz="2000" dirty="0">
                <a:solidFill>
                  <a:srgbClr val="000000"/>
                </a:solidFill>
              </a:rPr>
              <a:t>Kaçış yolları saptandıktan </a:t>
            </a:r>
            <a:r>
              <a:rPr lang="tr-TR" sz="2000" dirty="0" smtClean="0">
                <a:solidFill>
                  <a:srgbClr val="000000"/>
                </a:solidFill>
              </a:rPr>
              <a:t>sonra personelin sağlıklı çalışması için enkaz </a:t>
            </a:r>
            <a:r>
              <a:rPr lang="tr-TR" sz="2000" dirty="0">
                <a:solidFill>
                  <a:srgbClr val="000000"/>
                </a:solidFill>
              </a:rPr>
              <a:t>içinde yapılacak </a:t>
            </a:r>
            <a:r>
              <a:rPr lang="tr-TR" sz="2000" dirty="0" smtClean="0">
                <a:solidFill>
                  <a:srgbClr val="000000"/>
                </a:solidFill>
              </a:rPr>
              <a:t>çalışmalarda </a:t>
            </a:r>
            <a:r>
              <a:rPr lang="tr-TR" sz="2000" dirty="0">
                <a:solidFill>
                  <a:srgbClr val="000000"/>
                </a:solidFill>
              </a:rPr>
              <a:t>riskli noktaların tespiti </a:t>
            </a:r>
            <a:r>
              <a:rPr lang="tr-TR" sz="2000" dirty="0" smtClean="0">
                <a:solidFill>
                  <a:srgbClr val="000000"/>
                </a:solidFill>
              </a:rPr>
              <a:t>gerekir.Arama-Kurtarma </a:t>
            </a:r>
            <a:r>
              <a:rPr lang="tr-TR" sz="2000" dirty="0">
                <a:solidFill>
                  <a:srgbClr val="000000"/>
                </a:solidFill>
              </a:rPr>
              <a:t>ekipleri için esas olan güvenliktir. Bu nedenle çalışma güvenliği sağlanmadan, </a:t>
            </a:r>
            <a:r>
              <a:rPr lang="tr-TR" sz="2000" dirty="0" smtClean="0">
                <a:solidFill>
                  <a:srgbClr val="000000"/>
                </a:solidFill>
              </a:rPr>
              <a:t>riskli </a:t>
            </a:r>
            <a:r>
              <a:rPr lang="tr-TR" sz="2000" dirty="0">
                <a:solidFill>
                  <a:srgbClr val="000000"/>
                </a:solidFill>
              </a:rPr>
              <a:t>noktalar </a:t>
            </a:r>
            <a:r>
              <a:rPr lang="tr-TR" sz="2000" dirty="0" smtClean="0">
                <a:solidFill>
                  <a:srgbClr val="000000"/>
                </a:solidFill>
              </a:rPr>
              <a:t>tspit edilmeden </a:t>
            </a:r>
            <a:r>
              <a:rPr lang="tr-TR" sz="2000" dirty="0">
                <a:solidFill>
                  <a:srgbClr val="000000"/>
                </a:solidFill>
              </a:rPr>
              <a:t>çalışmalara başlanamaz. İlk aşamada arama ve kurtarma ekipleri çalışırken enkazdan kaynaklanan çökmeler, malzeme düşmeleri vb. gibi risklerin saptanarak tedbir alınması gerekir. </a:t>
            </a:r>
            <a:endParaRPr lang="tr-TR" sz="2000" dirty="0"/>
          </a:p>
        </p:txBody>
      </p:sp>
    </p:spTree>
    <p:extLst>
      <p:ext uri="{BB962C8B-B14F-4D97-AF65-F5344CB8AC3E}">
        <p14:creationId xmlns:p14="http://schemas.microsoft.com/office/powerpoint/2010/main" val="10837534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sz="1600" dirty="0" smtClean="0"/>
              <a:t>17</a:t>
            </a:r>
            <a:endParaRPr lang="tr-TR" sz="1600"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2" name="Dikdörtgen 1"/>
          <p:cNvSpPr/>
          <p:nvPr/>
        </p:nvSpPr>
        <p:spPr>
          <a:xfrm>
            <a:off x="3698275" y="1593774"/>
            <a:ext cx="4739311" cy="461665"/>
          </a:xfrm>
          <a:prstGeom prst="rect">
            <a:avLst/>
          </a:prstGeom>
        </p:spPr>
        <p:txBody>
          <a:bodyPr wrap="none">
            <a:spAutoFit/>
          </a:bodyPr>
          <a:lstStyle/>
          <a:p>
            <a:r>
              <a:rPr lang="tr-TR" sz="2400" b="1" dirty="0" smtClean="0">
                <a:solidFill>
                  <a:srgbClr val="000000"/>
                </a:solidFill>
              </a:rPr>
              <a:t>ÇALIŞMA ALANININ İZOLE EDİLMESİ</a:t>
            </a:r>
            <a:endParaRPr lang="tr-TR" sz="2400" dirty="0"/>
          </a:p>
        </p:txBody>
      </p:sp>
      <p:sp>
        <p:nvSpPr>
          <p:cNvPr id="3" name="Dikdörtgen 2"/>
          <p:cNvSpPr/>
          <p:nvPr/>
        </p:nvSpPr>
        <p:spPr>
          <a:xfrm>
            <a:off x="437291" y="2043789"/>
            <a:ext cx="11264713" cy="4401205"/>
          </a:xfrm>
          <a:prstGeom prst="rect">
            <a:avLst/>
          </a:prstGeom>
        </p:spPr>
        <p:txBody>
          <a:bodyPr wrap="square">
            <a:spAutoFit/>
          </a:bodyPr>
          <a:lstStyle/>
          <a:p>
            <a:pPr algn="just">
              <a:lnSpc>
                <a:spcPct val="200000"/>
              </a:lnSpc>
            </a:pPr>
            <a:r>
              <a:rPr lang="tr-TR" sz="2000" dirty="0">
                <a:solidFill>
                  <a:srgbClr val="000000"/>
                </a:solidFill>
              </a:rPr>
              <a:t>Mevcut riskler saptandıktan sonra çalışılacak alanın izole edilmesi gereklidir. </a:t>
            </a:r>
            <a:r>
              <a:rPr lang="tr-TR" sz="2000" dirty="0" smtClean="0">
                <a:solidFill>
                  <a:srgbClr val="000000"/>
                </a:solidFill>
              </a:rPr>
              <a:t>Enkaz </a:t>
            </a:r>
            <a:r>
              <a:rPr lang="tr-TR" sz="2000" dirty="0">
                <a:solidFill>
                  <a:srgbClr val="000000"/>
                </a:solidFill>
              </a:rPr>
              <a:t>üzerinde arama çalışmalarına katılan arama-kurtarma ekipleri dışında hiç kimsenin olmaması gereklidir. Bunun iki nedeni vardır. Birincisi enkaz üzerine fazla yük binmesini </a:t>
            </a:r>
            <a:r>
              <a:rPr lang="tr-TR" sz="2000" dirty="0" smtClean="0">
                <a:solidFill>
                  <a:srgbClr val="000000"/>
                </a:solidFill>
              </a:rPr>
              <a:t>önlemek, İkincisi </a:t>
            </a:r>
            <a:r>
              <a:rPr lang="tr-TR" sz="2000" dirty="0">
                <a:solidFill>
                  <a:srgbClr val="000000"/>
                </a:solidFill>
              </a:rPr>
              <a:t>de enkaz üzerinde bekleyen akrabaların, kurtarma çalışmalarına sürekli müdahale etmeleridir. Bu müdahaleler hem arama hem de kurtarma ekiplerinin çalışmalarını olumsuz olarak etkilemektedir. Ancak çalışan personel sayısının kısıtlı olduğu durumlarda alanda çok fazla sayıda enkaz da varsa ekip liderlerinin ortak kararıyla afetzedelerden </a:t>
            </a:r>
            <a:r>
              <a:rPr lang="tr-TR" sz="2000" dirty="0" smtClean="0">
                <a:solidFill>
                  <a:srgbClr val="000000"/>
                </a:solidFill>
              </a:rPr>
              <a:t>yararlanılabilir.</a:t>
            </a:r>
            <a:endParaRPr lang="tr-TR" sz="2000" dirty="0"/>
          </a:p>
        </p:txBody>
      </p:sp>
    </p:spTree>
    <p:extLst>
      <p:ext uri="{BB962C8B-B14F-4D97-AF65-F5344CB8AC3E}">
        <p14:creationId xmlns:p14="http://schemas.microsoft.com/office/powerpoint/2010/main" val="3532533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sz="1600" dirty="0" smtClean="0"/>
              <a:t>18</a:t>
            </a:r>
            <a:endParaRPr lang="tr-TR" sz="1600"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2" name="Dikdörtgen 1"/>
          <p:cNvSpPr/>
          <p:nvPr/>
        </p:nvSpPr>
        <p:spPr>
          <a:xfrm>
            <a:off x="532435" y="1578062"/>
            <a:ext cx="11250593" cy="461665"/>
          </a:xfrm>
          <a:prstGeom prst="rect">
            <a:avLst/>
          </a:prstGeom>
        </p:spPr>
        <p:txBody>
          <a:bodyPr wrap="square">
            <a:spAutoFit/>
          </a:bodyPr>
          <a:lstStyle/>
          <a:p>
            <a:pPr algn="ctr"/>
            <a:r>
              <a:rPr lang="tr-TR" sz="2400" b="1" dirty="0" smtClean="0">
                <a:solidFill>
                  <a:srgbClr val="000000"/>
                </a:solidFill>
              </a:rPr>
              <a:t>ENKAZ ALTINDAKİ KİŞİYE ULAŞINCAYA KADAR YAPILACAK ÇALIŞMALAR</a:t>
            </a:r>
            <a:endParaRPr lang="tr-TR" sz="2400" dirty="0"/>
          </a:p>
        </p:txBody>
      </p:sp>
      <p:sp>
        <p:nvSpPr>
          <p:cNvPr id="3" name="Dikdörtgen 2"/>
          <p:cNvSpPr/>
          <p:nvPr/>
        </p:nvSpPr>
        <p:spPr>
          <a:xfrm>
            <a:off x="368300" y="2185039"/>
            <a:ext cx="11150600" cy="3785652"/>
          </a:xfrm>
          <a:prstGeom prst="rect">
            <a:avLst/>
          </a:prstGeom>
        </p:spPr>
        <p:txBody>
          <a:bodyPr wrap="square">
            <a:spAutoFit/>
          </a:bodyPr>
          <a:lstStyle/>
          <a:p>
            <a:pPr>
              <a:lnSpc>
                <a:spcPct val="150000"/>
              </a:lnSpc>
            </a:pPr>
            <a:r>
              <a:rPr lang="tr-TR" sz="2000" dirty="0" smtClean="0">
                <a:solidFill>
                  <a:srgbClr val="000000"/>
                </a:solidFill>
              </a:rPr>
              <a:t>     Enkaz </a:t>
            </a:r>
            <a:r>
              <a:rPr lang="tr-TR" sz="2000" dirty="0">
                <a:solidFill>
                  <a:srgbClr val="000000"/>
                </a:solidFill>
              </a:rPr>
              <a:t>altında kalmış kişilere ulaşmak için arama ekibinin verdiği rapora göre bir taktik geliştirilir. </a:t>
            </a:r>
          </a:p>
          <a:p>
            <a:pPr>
              <a:lnSpc>
                <a:spcPct val="150000"/>
              </a:lnSpc>
            </a:pPr>
            <a:r>
              <a:rPr lang="tr-TR" sz="2000" dirty="0" smtClean="0">
                <a:solidFill>
                  <a:srgbClr val="000000"/>
                </a:solidFill>
              </a:rPr>
              <a:t>--- Çalışmalar </a:t>
            </a:r>
            <a:r>
              <a:rPr lang="tr-TR" sz="2000" dirty="0">
                <a:solidFill>
                  <a:srgbClr val="000000"/>
                </a:solidFill>
              </a:rPr>
              <a:t>sırasında enkazı yöneten ekip liderinin direktifleri tartışılmadan yapılmalıdır. </a:t>
            </a:r>
          </a:p>
          <a:p>
            <a:pPr>
              <a:lnSpc>
                <a:spcPct val="150000"/>
              </a:lnSpc>
            </a:pPr>
            <a:r>
              <a:rPr lang="tr-TR" sz="2000" dirty="0" smtClean="0">
                <a:solidFill>
                  <a:srgbClr val="000000"/>
                </a:solidFill>
              </a:rPr>
              <a:t>--- Eğer </a:t>
            </a:r>
            <a:r>
              <a:rPr lang="tr-TR" sz="2000" dirty="0">
                <a:solidFill>
                  <a:srgbClr val="000000"/>
                </a:solidFill>
              </a:rPr>
              <a:t>yeterli ekip yoksa en üstten </a:t>
            </a:r>
            <a:r>
              <a:rPr lang="tr-TR" sz="2000" dirty="0" smtClean="0">
                <a:solidFill>
                  <a:srgbClr val="000000"/>
                </a:solidFill>
              </a:rPr>
              <a:t>en </a:t>
            </a:r>
            <a:r>
              <a:rPr lang="tr-TR" sz="2000" dirty="0">
                <a:solidFill>
                  <a:srgbClr val="000000"/>
                </a:solidFill>
              </a:rPr>
              <a:t>altta doğru kurtarma çalışmaları başlar. </a:t>
            </a:r>
            <a:endParaRPr lang="tr-TR" sz="2000" dirty="0" smtClean="0">
              <a:solidFill>
                <a:srgbClr val="000000"/>
              </a:solidFill>
            </a:endParaRPr>
          </a:p>
          <a:p>
            <a:pPr>
              <a:lnSpc>
                <a:spcPct val="150000"/>
              </a:lnSpc>
            </a:pPr>
            <a:r>
              <a:rPr lang="tr-TR" sz="2000" dirty="0" smtClean="0">
                <a:solidFill>
                  <a:srgbClr val="000000"/>
                </a:solidFill>
              </a:rPr>
              <a:t>--- Kurtarma çalışması ya üstten delik açarak ya da tüneller aracılığıyla yapılır. </a:t>
            </a:r>
          </a:p>
          <a:p>
            <a:pPr>
              <a:lnSpc>
                <a:spcPct val="150000"/>
              </a:lnSpc>
            </a:pPr>
            <a:r>
              <a:rPr lang="tr-TR" sz="2000" dirty="0" smtClean="0">
                <a:solidFill>
                  <a:srgbClr val="000000"/>
                </a:solidFill>
              </a:rPr>
              <a:t>--- Tünel </a:t>
            </a:r>
            <a:r>
              <a:rPr lang="tr-TR" sz="2000" dirty="0">
                <a:solidFill>
                  <a:srgbClr val="000000"/>
                </a:solidFill>
              </a:rPr>
              <a:t>açılacaksa mutlaka tahkimat </a:t>
            </a:r>
            <a:r>
              <a:rPr lang="tr-TR" sz="2000" dirty="0" smtClean="0">
                <a:solidFill>
                  <a:srgbClr val="000000"/>
                </a:solidFill>
              </a:rPr>
              <a:t>ekibinin </a:t>
            </a:r>
            <a:r>
              <a:rPr lang="tr-TR" sz="2000" dirty="0">
                <a:solidFill>
                  <a:srgbClr val="000000"/>
                </a:solidFill>
              </a:rPr>
              <a:t>de orada olması ve tahkimat yapması gereklidir</a:t>
            </a:r>
            <a:r>
              <a:rPr lang="tr-TR" sz="2000" dirty="0" smtClean="0">
                <a:solidFill>
                  <a:srgbClr val="000000"/>
                </a:solidFill>
              </a:rPr>
              <a:t>.</a:t>
            </a:r>
          </a:p>
          <a:p>
            <a:pPr>
              <a:lnSpc>
                <a:spcPct val="150000"/>
              </a:lnSpc>
            </a:pPr>
            <a:r>
              <a:rPr lang="tr-TR" sz="2000" dirty="0" smtClean="0">
                <a:solidFill>
                  <a:srgbClr val="000000"/>
                </a:solidFill>
              </a:rPr>
              <a:t>--- Kurtarma </a:t>
            </a:r>
            <a:r>
              <a:rPr lang="tr-TR" sz="2000" dirty="0">
                <a:solidFill>
                  <a:srgbClr val="000000"/>
                </a:solidFill>
              </a:rPr>
              <a:t>çalışmaları </a:t>
            </a:r>
            <a:r>
              <a:rPr lang="tr-TR" sz="2000" dirty="0" smtClean="0">
                <a:solidFill>
                  <a:srgbClr val="000000"/>
                </a:solidFill>
              </a:rPr>
              <a:t>sırasında </a:t>
            </a:r>
            <a:r>
              <a:rPr lang="tr-TR" sz="2000" dirty="0">
                <a:solidFill>
                  <a:srgbClr val="000000"/>
                </a:solidFill>
              </a:rPr>
              <a:t>eğitimsiz gönüllülerden de yardım alınabilir. </a:t>
            </a:r>
            <a:endParaRPr lang="tr-TR" sz="2000" dirty="0" smtClean="0">
              <a:solidFill>
                <a:srgbClr val="000000"/>
              </a:solidFill>
            </a:endParaRPr>
          </a:p>
          <a:p>
            <a:pPr>
              <a:lnSpc>
                <a:spcPct val="150000"/>
              </a:lnSpc>
            </a:pPr>
            <a:r>
              <a:rPr lang="tr-TR" sz="2000" dirty="0" smtClean="0">
                <a:solidFill>
                  <a:srgbClr val="000000"/>
                </a:solidFill>
              </a:rPr>
              <a:t>--- Enkaz </a:t>
            </a:r>
            <a:r>
              <a:rPr lang="tr-TR" sz="2000" dirty="0">
                <a:solidFill>
                  <a:srgbClr val="000000"/>
                </a:solidFill>
              </a:rPr>
              <a:t>altındaki kişiye yaklaşılmaya başlanınca onunla konuşarak morali düzgün tutulmaya çalışılır. </a:t>
            </a:r>
            <a:endParaRPr lang="tr-TR" sz="2000" dirty="0" smtClean="0">
              <a:solidFill>
                <a:srgbClr val="000000"/>
              </a:solidFill>
            </a:endParaRPr>
          </a:p>
          <a:p>
            <a:pPr>
              <a:lnSpc>
                <a:spcPct val="150000"/>
              </a:lnSpc>
            </a:pPr>
            <a:r>
              <a:rPr lang="tr-TR" sz="2000" dirty="0" smtClean="0">
                <a:solidFill>
                  <a:srgbClr val="000000"/>
                </a:solidFill>
              </a:rPr>
              <a:t>--- Kurtarma çalışması uzun sürerse ekiplerin mutlaka vardiyalı çalışmaları gereklidir.  </a:t>
            </a:r>
            <a:endParaRPr lang="tr-TR" sz="2000" dirty="0">
              <a:solidFill>
                <a:srgbClr val="000000"/>
              </a:solidFill>
            </a:endParaRPr>
          </a:p>
        </p:txBody>
      </p:sp>
    </p:spTree>
    <p:extLst>
      <p:ext uri="{BB962C8B-B14F-4D97-AF65-F5344CB8AC3E}">
        <p14:creationId xmlns:p14="http://schemas.microsoft.com/office/powerpoint/2010/main" val="10605811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1</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pic>
        <p:nvPicPr>
          <p:cNvPr id="2" name="Resim 1"/>
          <p:cNvPicPr>
            <a:picLocks noChangeAspect="1"/>
          </p:cNvPicPr>
          <p:nvPr/>
        </p:nvPicPr>
        <p:blipFill>
          <a:blip r:embed="rId3"/>
          <a:stretch>
            <a:fillRect/>
          </a:stretch>
        </p:blipFill>
        <p:spPr>
          <a:xfrm>
            <a:off x="651408" y="1896952"/>
            <a:ext cx="10829392" cy="4536696"/>
          </a:xfrm>
          <a:prstGeom prst="rect">
            <a:avLst/>
          </a:prstGeom>
        </p:spPr>
      </p:pic>
      <p:sp>
        <p:nvSpPr>
          <p:cNvPr id="8" name="Dikdörtgen 7"/>
          <p:cNvSpPr/>
          <p:nvPr/>
        </p:nvSpPr>
        <p:spPr>
          <a:xfrm>
            <a:off x="2775271" y="1435287"/>
            <a:ext cx="6951115" cy="461665"/>
          </a:xfrm>
          <a:prstGeom prst="rect">
            <a:avLst/>
          </a:prstGeom>
        </p:spPr>
        <p:txBody>
          <a:bodyPr wrap="square">
            <a:spAutoFit/>
          </a:bodyPr>
          <a:lstStyle/>
          <a:p>
            <a:pPr defTabSz="457200" eaLnBrk="0" fontAlgn="base" hangingPunct="0">
              <a:spcBef>
                <a:spcPct val="0"/>
              </a:spcBef>
              <a:spcAft>
                <a:spcPts val="600"/>
              </a:spcAft>
              <a:defRPr/>
            </a:pPr>
            <a:r>
              <a:rPr lang="tr-TR" sz="2400" b="1" spc="-40" dirty="0">
                <a:ea typeface="Myriad Pro" charset="0"/>
                <a:cs typeface="Myriad Pro" panose="020B0503030403020204" pitchFamily="34" charset="0"/>
              </a:rPr>
              <a:t>KURTARMA ARAÇLARI VE KULLANILAN MALZEMELER</a:t>
            </a:r>
          </a:p>
        </p:txBody>
      </p:sp>
    </p:spTree>
    <p:extLst>
      <p:ext uri="{BB962C8B-B14F-4D97-AF65-F5344CB8AC3E}">
        <p14:creationId xmlns:p14="http://schemas.microsoft.com/office/powerpoint/2010/main" val="9517543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sz="1600" dirty="0" smtClean="0"/>
              <a:t>19</a:t>
            </a:r>
            <a:endParaRPr lang="tr-TR" sz="1600"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2" name="Dikdörtgen 1"/>
          <p:cNvSpPr/>
          <p:nvPr/>
        </p:nvSpPr>
        <p:spPr>
          <a:xfrm>
            <a:off x="277793" y="1578252"/>
            <a:ext cx="11470512" cy="461665"/>
          </a:xfrm>
          <a:prstGeom prst="rect">
            <a:avLst/>
          </a:prstGeom>
        </p:spPr>
        <p:txBody>
          <a:bodyPr wrap="square">
            <a:spAutoFit/>
          </a:bodyPr>
          <a:lstStyle/>
          <a:p>
            <a:pPr algn="ctr"/>
            <a:r>
              <a:rPr lang="tr-TR" sz="2400" b="1" dirty="0" smtClean="0">
                <a:solidFill>
                  <a:srgbClr val="000000"/>
                </a:solidFill>
              </a:rPr>
              <a:t>ENKAZ ALTINDAKİ KİŞİYE ULAŞINCA YAPILACAK ÇALIŞMALAR</a:t>
            </a:r>
            <a:endParaRPr lang="tr-TR" sz="2400" dirty="0"/>
          </a:p>
        </p:txBody>
      </p:sp>
      <p:sp>
        <p:nvSpPr>
          <p:cNvPr id="3" name="Dikdörtgen 2"/>
          <p:cNvSpPr/>
          <p:nvPr/>
        </p:nvSpPr>
        <p:spPr>
          <a:xfrm>
            <a:off x="277792" y="2028401"/>
            <a:ext cx="11562978" cy="4247317"/>
          </a:xfrm>
          <a:prstGeom prst="rect">
            <a:avLst/>
          </a:prstGeom>
        </p:spPr>
        <p:txBody>
          <a:bodyPr wrap="square">
            <a:spAutoFit/>
          </a:bodyPr>
          <a:lstStyle/>
          <a:p>
            <a:pPr algn="just">
              <a:lnSpc>
                <a:spcPct val="150000"/>
              </a:lnSpc>
            </a:pPr>
            <a:r>
              <a:rPr lang="tr-TR" sz="2000" dirty="0" smtClean="0">
                <a:solidFill>
                  <a:srgbClr val="000000"/>
                </a:solidFill>
              </a:rPr>
              <a:t>Enkaz </a:t>
            </a:r>
            <a:r>
              <a:rPr lang="tr-TR" sz="2000" dirty="0">
                <a:solidFill>
                  <a:srgbClr val="000000"/>
                </a:solidFill>
              </a:rPr>
              <a:t>altındaki kişiye yaklaşınca eli tutulur. Bunun iki neden vardır. Birincisi beynin yeniden adrenalin pompalamasını sağlamaktır. Diğer ise elini durumuna göre konumunu saptamak ve ona göre bir taktik geliştirmektir. </a:t>
            </a:r>
            <a:r>
              <a:rPr lang="tr-TR" sz="2000" dirty="0" smtClean="0">
                <a:solidFill>
                  <a:srgbClr val="000000"/>
                </a:solidFill>
              </a:rPr>
              <a:t>Fiziksel </a:t>
            </a:r>
            <a:r>
              <a:rPr lang="tr-TR" sz="2000" dirty="0">
                <a:solidFill>
                  <a:srgbClr val="000000"/>
                </a:solidFill>
              </a:rPr>
              <a:t>temas sağlanınca ilk olarak ekip doktoru crash sendromunu önlemek için serum bağlar. </a:t>
            </a:r>
            <a:r>
              <a:rPr lang="tr-TR" sz="2000" dirty="0" smtClean="0">
                <a:solidFill>
                  <a:srgbClr val="000000"/>
                </a:solidFill>
              </a:rPr>
              <a:t>Ardından </a:t>
            </a:r>
            <a:r>
              <a:rPr lang="tr-TR" sz="2000" dirty="0">
                <a:solidFill>
                  <a:srgbClr val="000000"/>
                </a:solidFill>
              </a:rPr>
              <a:t>mutlaka boyunluk </a:t>
            </a:r>
            <a:r>
              <a:rPr lang="tr-TR" sz="2000" dirty="0" smtClean="0">
                <a:solidFill>
                  <a:srgbClr val="000000"/>
                </a:solidFill>
              </a:rPr>
              <a:t>takılır.Enkaz </a:t>
            </a:r>
            <a:r>
              <a:rPr lang="tr-TR" sz="2000" dirty="0">
                <a:solidFill>
                  <a:srgbClr val="000000"/>
                </a:solidFill>
              </a:rPr>
              <a:t>altındaki kişiye asla içecek ve yiyecek </a:t>
            </a:r>
            <a:r>
              <a:rPr lang="tr-TR" sz="2000" dirty="0" smtClean="0">
                <a:solidFill>
                  <a:srgbClr val="000000"/>
                </a:solidFill>
              </a:rPr>
              <a:t>verilmemelidir. Etrafı </a:t>
            </a:r>
            <a:r>
              <a:rPr lang="tr-TR" sz="2000" dirty="0">
                <a:solidFill>
                  <a:srgbClr val="000000"/>
                </a:solidFill>
              </a:rPr>
              <a:t>açılıp yüz yüze gelindiği andan itibaren kurtarılan ile kurtarma personeli arasında polemikler başlayabilir. Enkaz altındayken çok sabırlı olan kişi yüz yüze gelince birden saldırganlaşabilir ve personeli kıracak sözler söyleyebilir. Bunu nedeni yüz yüze geldikten hemen sonra hızlı bir şekilde enkazdan çıkarılacağını sanmasıdır. Kurtarma personeli bu konuda anlayışlı olmalıdır. </a:t>
            </a:r>
            <a:r>
              <a:rPr lang="tr-TR" sz="2000" dirty="0" smtClean="0">
                <a:solidFill>
                  <a:srgbClr val="000000"/>
                </a:solidFill>
              </a:rPr>
              <a:t>Yüz </a:t>
            </a:r>
            <a:r>
              <a:rPr lang="tr-TR" sz="2000" dirty="0">
                <a:solidFill>
                  <a:srgbClr val="000000"/>
                </a:solidFill>
              </a:rPr>
              <a:t>yüze geldikten sonra kurtarma ekibi aynı ciddiyetle işine devam etmelidir. Kurtarma ancak hasta ambülansa gönderildiğinde sona erer. </a:t>
            </a:r>
          </a:p>
        </p:txBody>
      </p:sp>
    </p:spTree>
    <p:extLst>
      <p:ext uri="{BB962C8B-B14F-4D97-AF65-F5344CB8AC3E}">
        <p14:creationId xmlns:p14="http://schemas.microsoft.com/office/powerpoint/2010/main" val="7877568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sz="1600" dirty="0" smtClean="0"/>
              <a:t>20</a:t>
            </a:r>
            <a:endParaRPr lang="tr-TR" sz="1600"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2" name="Dikdörtgen 1"/>
          <p:cNvSpPr/>
          <p:nvPr/>
        </p:nvSpPr>
        <p:spPr>
          <a:xfrm>
            <a:off x="478903" y="1660044"/>
            <a:ext cx="11142080" cy="461665"/>
          </a:xfrm>
          <a:prstGeom prst="rect">
            <a:avLst/>
          </a:prstGeom>
        </p:spPr>
        <p:txBody>
          <a:bodyPr wrap="square">
            <a:spAutoFit/>
          </a:bodyPr>
          <a:lstStyle/>
          <a:p>
            <a:pPr algn="ctr"/>
            <a:r>
              <a:rPr lang="tr-TR" sz="2400" b="1" dirty="0" smtClean="0">
                <a:solidFill>
                  <a:srgbClr val="000000"/>
                </a:solidFill>
              </a:rPr>
              <a:t>GÖREVİ SONLANDIRMA VE GERİ DÖNÜŞ</a:t>
            </a:r>
            <a:endParaRPr lang="tr-TR" sz="2400" dirty="0"/>
          </a:p>
        </p:txBody>
      </p:sp>
      <p:sp>
        <p:nvSpPr>
          <p:cNvPr id="3" name="Dikdörtgen 2"/>
          <p:cNvSpPr/>
          <p:nvPr/>
        </p:nvSpPr>
        <p:spPr>
          <a:xfrm>
            <a:off x="478903" y="2121709"/>
            <a:ext cx="11269270" cy="2837700"/>
          </a:xfrm>
          <a:prstGeom prst="rect">
            <a:avLst/>
          </a:prstGeom>
        </p:spPr>
        <p:txBody>
          <a:bodyPr wrap="square">
            <a:spAutoFit/>
          </a:bodyPr>
          <a:lstStyle/>
          <a:p>
            <a:pPr algn="just">
              <a:lnSpc>
                <a:spcPct val="200000"/>
              </a:lnSpc>
            </a:pPr>
            <a:endParaRPr lang="tr-TR" sz="1200" dirty="0">
              <a:solidFill>
                <a:srgbClr val="000000"/>
              </a:solidFill>
            </a:endParaRPr>
          </a:p>
          <a:p>
            <a:pPr algn="just">
              <a:lnSpc>
                <a:spcPct val="200000"/>
              </a:lnSpc>
            </a:pPr>
            <a:r>
              <a:rPr lang="tr-TR" sz="2000" dirty="0">
                <a:solidFill>
                  <a:srgbClr val="000000"/>
                </a:solidFill>
              </a:rPr>
              <a:t>Enkazda çalışma sona erdikten sonra enkaz uluslararası </a:t>
            </a:r>
            <a:r>
              <a:rPr lang="tr-TR" sz="2000" dirty="0" smtClean="0">
                <a:solidFill>
                  <a:srgbClr val="000000"/>
                </a:solidFill>
              </a:rPr>
              <a:t>işaretleme sistemine göre </a:t>
            </a:r>
            <a:r>
              <a:rPr lang="tr-TR" sz="2000" dirty="0">
                <a:solidFill>
                  <a:srgbClr val="000000"/>
                </a:solidFill>
              </a:rPr>
              <a:t>işaretlenir. </a:t>
            </a:r>
            <a:r>
              <a:rPr lang="tr-TR" sz="2000" dirty="0" smtClean="0">
                <a:solidFill>
                  <a:srgbClr val="000000"/>
                </a:solidFill>
              </a:rPr>
              <a:t>Bunun </a:t>
            </a:r>
            <a:r>
              <a:rPr lang="tr-TR" sz="2000" dirty="0">
                <a:solidFill>
                  <a:srgbClr val="000000"/>
                </a:solidFill>
              </a:rPr>
              <a:t>nedeni başka bir ekibin bu enkaza gelerek boşuna zaman kaybetmesini önlemektir. Ancak enkazı terk eden ekibin işaretlemeyi yapmadan önce mutlaka çok iyi bir dinleme yaparak enkaz altında </a:t>
            </a:r>
            <a:r>
              <a:rPr lang="tr-TR" sz="2000" dirty="0" smtClean="0">
                <a:solidFill>
                  <a:srgbClr val="000000"/>
                </a:solidFill>
              </a:rPr>
              <a:t>canlı olmadığından </a:t>
            </a:r>
            <a:r>
              <a:rPr lang="tr-TR" sz="2000" dirty="0">
                <a:solidFill>
                  <a:srgbClr val="000000"/>
                </a:solidFill>
              </a:rPr>
              <a:t>emin olması </a:t>
            </a:r>
            <a:r>
              <a:rPr lang="tr-TR" sz="2000" dirty="0" smtClean="0">
                <a:solidFill>
                  <a:srgbClr val="000000"/>
                </a:solidFill>
              </a:rPr>
              <a:t>gerekir. Malzemeler </a:t>
            </a:r>
            <a:r>
              <a:rPr lang="tr-TR" sz="2000" dirty="0">
                <a:solidFill>
                  <a:srgbClr val="000000"/>
                </a:solidFill>
              </a:rPr>
              <a:t>toplanır ve ekipler </a:t>
            </a:r>
            <a:r>
              <a:rPr lang="tr-TR" sz="2000" dirty="0" smtClean="0">
                <a:solidFill>
                  <a:srgbClr val="000000"/>
                </a:solidFill>
              </a:rPr>
              <a:t>dönerken </a:t>
            </a:r>
            <a:r>
              <a:rPr lang="tr-TR" sz="2000" dirty="0">
                <a:solidFill>
                  <a:srgbClr val="000000"/>
                </a:solidFill>
              </a:rPr>
              <a:t>ekip lideri rapor vermek </a:t>
            </a:r>
            <a:r>
              <a:rPr lang="tr-TR" sz="2000" dirty="0" smtClean="0">
                <a:solidFill>
                  <a:srgbClr val="000000"/>
                </a:solidFill>
              </a:rPr>
              <a:t>üzere </a:t>
            </a:r>
            <a:r>
              <a:rPr lang="tr-TR" sz="2000" dirty="0">
                <a:solidFill>
                  <a:srgbClr val="000000"/>
                </a:solidFill>
              </a:rPr>
              <a:t>kriz merkezine </a:t>
            </a:r>
            <a:r>
              <a:rPr lang="tr-TR" sz="2000" dirty="0" smtClean="0">
                <a:solidFill>
                  <a:srgbClr val="000000"/>
                </a:solidFill>
              </a:rPr>
              <a:t>gider. </a:t>
            </a:r>
            <a:endParaRPr lang="tr-TR" sz="2000" dirty="0">
              <a:solidFill>
                <a:srgbClr val="000000"/>
              </a:solidFill>
            </a:endParaRPr>
          </a:p>
        </p:txBody>
      </p:sp>
    </p:spTree>
    <p:extLst>
      <p:ext uri="{BB962C8B-B14F-4D97-AF65-F5344CB8AC3E}">
        <p14:creationId xmlns:p14="http://schemas.microsoft.com/office/powerpoint/2010/main" val="1674073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0117" y="1658937"/>
            <a:ext cx="11779732" cy="5199063"/>
          </a:xfrm>
        </p:spPr>
        <p:txBody>
          <a:bodyPr>
            <a:noAutofit/>
          </a:bodyPr>
          <a:lstStyle/>
          <a:p>
            <a:pPr marL="0" indent="243411" algn="just" defTabSz="237061" eaLnBrk="0" fontAlgn="base" hangingPunct="0">
              <a:lnSpc>
                <a:spcPts val="2933"/>
              </a:lnSpc>
              <a:spcBef>
                <a:spcPct val="0"/>
              </a:spcBef>
              <a:spcAft>
                <a:spcPct val="0"/>
              </a:spcAft>
              <a:buNone/>
            </a:pPr>
            <a:r>
              <a:rPr lang="tr-TR" altLang="tr-TR" sz="1600" dirty="0">
                <a:cs typeface="Arial" panose="020B0604020202020204" pitchFamily="34" charset="0"/>
              </a:rPr>
              <a:t>  1- Koordinat alımı/adres kesinleştirme</a:t>
            </a:r>
          </a:p>
          <a:p>
            <a:pPr marL="0" indent="243411" algn="just" defTabSz="237061" eaLnBrk="0" fontAlgn="base" hangingPunct="0">
              <a:lnSpc>
                <a:spcPts val="2933"/>
              </a:lnSpc>
              <a:spcBef>
                <a:spcPct val="0"/>
              </a:spcBef>
              <a:spcAft>
                <a:spcPct val="0"/>
              </a:spcAft>
              <a:buNone/>
            </a:pPr>
            <a:r>
              <a:rPr lang="tr-TR" altLang="tr-TR" sz="1600" dirty="0">
                <a:cs typeface="Arial" panose="020B0604020202020204" pitchFamily="34" charset="0"/>
              </a:rPr>
              <a:t>  2- Yapı Mühendisi tarafından görsel kontrol ile; inşaat türü, mevcut yıkılma şekli, olası yıkılma şekilleri ve risklerin değerlendirilmesi </a:t>
            </a:r>
          </a:p>
          <a:p>
            <a:pPr marL="0" indent="243411" algn="just" defTabSz="237061" eaLnBrk="0" fontAlgn="base" hangingPunct="0">
              <a:lnSpc>
                <a:spcPts val="2933"/>
              </a:lnSpc>
              <a:spcBef>
                <a:spcPct val="0"/>
              </a:spcBef>
              <a:spcAft>
                <a:spcPct val="0"/>
              </a:spcAft>
              <a:buNone/>
            </a:pPr>
            <a:r>
              <a:rPr lang="tr-TR" altLang="tr-TR" sz="1600" dirty="0">
                <a:cs typeface="Arial" panose="020B0604020202020204" pitchFamily="34" charset="0"/>
              </a:rPr>
              <a:t>  3- HAZMAT kontrolü ( tehlike mevcutsa öncelikle Ekip Lideri vasıtasıyla OSOCC ile temasa geçilerek tehlikenin ortadan kaldırılması talep edilir )</a:t>
            </a:r>
            <a:r>
              <a:rPr lang="tr-TR" altLang="tr-TR" sz="1600" b="1" dirty="0">
                <a:solidFill>
                  <a:schemeClr val="accent2"/>
                </a:solidFill>
                <a:cs typeface="Arial" panose="020B0604020202020204" pitchFamily="34" charset="0"/>
              </a:rPr>
              <a:t>(OSOCC(Geçici Saha Operasyon Koordinasyon Merkezi))</a:t>
            </a:r>
          </a:p>
          <a:p>
            <a:pPr marL="0" indent="243411" algn="just" defTabSz="237061" eaLnBrk="0" fontAlgn="base" hangingPunct="0">
              <a:lnSpc>
                <a:spcPts val="2933"/>
              </a:lnSpc>
              <a:spcBef>
                <a:spcPct val="0"/>
              </a:spcBef>
              <a:spcAft>
                <a:spcPct val="0"/>
              </a:spcAft>
              <a:buNone/>
            </a:pPr>
            <a:r>
              <a:rPr lang="tr-TR" altLang="tr-TR" sz="1600" dirty="0">
                <a:cs typeface="Arial" panose="020B0604020202020204" pitchFamily="34" charset="0"/>
              </a:rPr>
              <a:t>  4- Alan çalışma alanı olarak uygun değerlendirildiği takdirde;</a:t>
            </a:r>
          </a:p>
          <a:p>
            <a:pPr marL="0" indent="243411" algn="just" defTabSz="237061" eaLnBrk="0" fontAlgn="base" hangingPunct="0">
              <a:lnSpc>
                <a:spcPts val="2933"/>
              </a:lnSpc>
              <a:spcBef>
                <a:spcPct val="0"/>
              </a:spcBef>
              <a:spcAft>
                <a:spcPct val="0"/>
              </a:spcAft>
              <a:buNone/>
            </a:pPr>
            <a:r>
              <a:rPr lang="tr-TR" altLang="tr-TR" sz="1600" dirty="0">
                <a:cs typeface="Arial" panose="020B0604020202020204" pitchFamily="34" charset="0"/>
              </a:rPr>
              <a:t>     *Bir taraftan emniyet şeridi çekilirken muhtemel toplanma bölgesi, enkaz alanından kaçış bölgesinin belirlenmesi (enkaz alanından uzak ve tehlike anında alandan kaçış için seçilen 2.güvenli bölge )</a:t>
            </a:r>
          </a:p>
          <a:p>
            <a:pPr marL="0" indent="243411" algn="just" defTabSz="237061" eaLnBrk="0" fontAlgn="base" hangingPunct="0">
              <a:lnSpc>
                <a:spcPts val="2933"/>
              </a:lnSpc>
              <a:spcBef>
                <a:spcPct val="0"/>
              </a:spcBef>
              <a:spcAft>
                <a:spcPct val="0"/>
              </a:spcAft>
              <a:buNone/>
            </a:pPr>
            <a:r>
              <a:rPr lang="tr-TR" altLang="tr-TR" sz="1600" dirty="0">
                <a:cs typeface="Arial" panose="020B0604020202020204" pitchFamily="34" charset="0"/>
              </a:rPr>
              <a:t>     *Tim liderince tim üyelerine çalışma alanı riskleri, giriş çıkış noktaları, 1. Ve 2. Toplanma bölgesi , kaçış rotası, </a:t>
            </a:r>
            <a:r>
              <a:rPr lang="tr-TR" altLang="tr-TR" sz="1600" dirty="0" err="1">
                <a:cs typeface="Arial" panose="020B0604020202020204" pitchFamily="34" charset="0"/>
              </a:rPr>
              <a:t>insarag</a:t>
            </a:r>
            <a:r>
              <a:rPr lang="tr-TR" altLang="tr-TR" sz="1600" dirty="0">
                <a:cs typeface="Arial" panose="020B0604020202020204" pitchFamily="34" charset="0"/>
              </a:rPr>
              <a:t> sinyallemesi konusunda  brifing verilir</a:t>
            </a:r>
          </a:p>
          <a:p>
            <a:pPr marL="0" indent="243411" algn="just" defTabSz="237061" eaLnBrk="0" fontAlgn="base" hangingPunct="0">
              <a:lnSpc>
                <a:spcPts val="2933"/>
              </a:lnSpc>
              <a:spcBef>
                <a:spcPct val="0"/>
              </a:spcBef>
              <a:spcAft>
                <a:spcPct val="0"/>
              </a:spcAft>
              <a:buNone/>
            </a:pPr>
            <a:r>
              <a:rPr lang="tr-TR" altLang="tr-TR" sz="1600" dirty="0">
                <a:cs typeface="Arial" panose="020B0604020202020204" pitchFamily="34" charset="0"/>
              </a:rPr>
              <a:t>  5- Görevli arama personelince(4-6 kişi)  kaba/hızlı arama (ASR3) yapılması. (yaşam boşluklarının enkazdan acil çıkış yollarının vs belirlenmesi )</a:t>
            </a:r>
          </a:p>
          <a:p>
            <a:pPr marL="0" indent="243411" algn="just" defTabSz="237061" eaLnBrk="0" fontAlgn="base" hangingPunct="0">
              <a:lnSpc>
                <a:spcPts val="2933"/>
              </a:lnSpc>
              <a:spcBef>
                <a:spcPct val="0"/>
              </a:spcBef>
              <a:spcAft>
                <a:spcPct val="0"/>
              </a:spcAft>
              <a:buNone/>
            </a:pPr>
            <a:r>
              <a:rPr lang="tr-TR" altLang="tr-TR" sz="1600" dirty="0">
                <a:cs typeface="Arial" panose="020B0604020202020204" pitchFamily="34" charset="0"/>
              </a:rPr>
              <a:t>  6- Kaba arama sonucu çalışma alanı büyük ise bina sektörlemesi yapılır</a:t>
            </a:r>
          </a:p>
          <a:p>
            <a:pPr marL="0" indent="243411" algn="just" defTabSz="237061" eaLnBrk="0" fontAlgn="base" hangingPunct="0">
              <a:lnSpc>
                <a:spcPts val="2933"/>
              </a:lnSpc>
              <a:spcBef>
                <a:spcPct val="0"/>
              </a:spcBef>
              <a:spcAft>
                <a:spcPct val="0"/>
              </a:spcAft>
              <a:buNone/>
            </a:pPr>
            <a:r>
              <a:rPr lang="tr-TR" altLang="tr-TR" sz="1600" dirty="0">
                <a:cs typeface="Arial" panose="020B0604020202020204" pitchFamily="34" charset="0"/>
              </a:rPr>
              <a:t>  7- Arama sonuçlarının tim liderine </a:t>
            </a:r>
            <a:r>
              <a:rPr lang="tr-TR" altLang="tr-TR" sz="1600" dirty="0" smtClean="0">
                <a:cs typeface="Arial" panose="020B0604020202020204" pitchFamily="34" charset="0"/>
              </a:rPr>
              <a:t>bildirilmesi</a:t>
            </a:r>
            <a:endParaRPr lang="tr-TR" sz="1600" dirty="0"/>
          </a:p>
        </p:txBody>
      </p:sp>
      <p:sp>
        <p:nvSpPr>
          <p:cNvPr id="4" name="Metin kutusu 3"/>
          <p:cNvSpPr txBox="1"/>
          <p:nvPr/>
        </p:nvSpPr>
        <p:spPr>
          <a:xfrm>
            <a:off x="504631" y="1272262"/>
            <a:ext cx="4169731" cy="461665"/>
          </a:xfrm>
          <a:prstGeom prst="rect">
            <a:avLst/>
          </a:prstGeom>
          <a:noFill/>
        </p:spPr>
        <p:txBody>
          <a:bodyPr wrap="none" lIns="91440" tIns="45720" rIns="91440" bIns="45720" rtlCol="0">
            <a:spAutoFit/>
          </a:bodyPr>
          <a:lstStyle/>
          <a:p>
            <a:pPr defTabSz="914377"/>
            <a:r>
              <a:rPr lang="tr-TR" sz="2400" b="1" dirty="0">
                <a:latin typeface="Verdana" panose="020B0604030504040204" pitchFamily="34" charset="0"/>
                <a:ea typeface="Verdana" panose="020B0604030504040204" pitchFamily="34" charset="0"/>
              </a:rPr>
              <a:t>SAHAYA GİRİŞ SÜRECİ</a:t>
            </a:r>
          </a:p>
        </p:txBody>
      </p:sp>
      <p:sp>
        <p:nvSpPr>
          <p:cNvPr id="5" name="Slayt Numarası Yer Tutucusu 2"/>
          <p:cNvSpPr>
            <a:spLocks noGrp="1"/>
          </p:cNvSpPr>
          <p:nvPr>
            <p:ph type="sldNum" sz="quarter" idx="12"/>
          </p:nvPr>
        </p:nvSpPr>
        <p:spPr>
          <a:xfrm>
            <a:off x="11383547" y="6309215"/>
            <a:ext cx="477543" cy="477542"/>
          </a:xfrm>
        </p:spPr>
        <p:txBody>
          <a:bodyPr/>
          <a:lstStyle/>
          <a:p>
            <a:pPr algn="ctr"/>
            <a:r>
              <a:rPr lang="tr-TR" sz="1400" dirty="0" smtClean="0"/>
              <a:t>21</a:t>
            </a:r>
            <a:endParaRPr lang="tr-TR" sz="1400" dirty="0"/>
          </a:p>
        </p:txBody>
      </p:sp>
    </p:spTree>
    <p:extLst>
      <p:ext uri="{BB962C8B-B14F-4D97-AF65-F5344CB8AC3E}">
        <p14:creationId xmlns:p14="http://schemas.microsoft.com/office/powerpoint/2010/main" val="42436386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1600" y="1926967"/>
            <a:ext cx="11790815" cy="5297747"/>
          </a:xfrm>
        </p:spPr>
        <p:txBody>
          <a:bodyPr>
            <a:noAutofit/>
          </a:bodyPr>
          <a:lstStyle/>
          <a:p>
            <a:pPr marL="0" indent="243411" algn="just" defTabSz="457189" eaLnBrk="0" fontAlgn="base" hangingPunct="0">
              <a:lnSpc>
                <a:spcPts val="3200"/>
              </a:lnSpc>
              <a:spcBef>
                <a:spcPct val="0"/>
              </a:spcBef>
              <a:spcAft>
                <a:spcPct val="0"/>
              </a:spcAft>
              <a:buNone/>
            </a:pPr>
            <a:r>
              <a:rPr lang="tr-TR" altLang="tr-TR" sz="1600" dirty="0">
                <a:cs typeface="Arial" panose="020B0604020202020204" pitchFamily="34" charset="0"/>
              </a:rPr>
              <a:t>8- Çalışma Alanı </a:t>
            </a:r>
            <a:r>
              <a:rPr lang="tr-TR" altLang="tr-TR" sz="1600" dirty="0" err="1">
                <a:cs typeface="Arial" panose="020B0604020202020204" pitchFamily="34" charset="0"/>
              </a:rPr>
              <a:t>triyaj</a:t>
            </a:r>
            <a:r>
              <a:rPr lang="tr-TR" altLang="tr-TR" sz="1600" dirty="0">
                <a:cs typeface="Arial" panose="020B0604020202020204" pitchFamily="34" charset="0"/>
              </a:rPr>
              <a:t> formlarının doldurulmaya başlanması</a:t>
            </a:r>
          </a:p>
          <a:p>
            <a:pPr marL="0" indent="243411" algn="just" defTabSz="457189" eaLnBrk="0" fontAlgn="base" hangingPunct="0">
              <a:lnSpc>
                <a:spcPts val="3200"/>
              </a:lnSpc>
              <a:spcBef>
                <a:spcPct val="0"/>
              </a:spcBef>
              <a:spcAft>
                <a:spcPct val="0"/>
              </a:spcAft>
              <a:buNone/>
            </a:pPr>
            <a:r>
              <a:rPr lang="tr-TR" altLang="tr-TR" sz="1600" dirty="0">
                <a:cs typeface="Arial" panose="020B0604020202020204" pitchFamily="34" charset="0"/>
              </a:rPr>
              <a:t>9- Kaba arama sonucunda ihbarda belirtilen olası canlıların yerleri belirlenmişse kurtarma operasyonuna geçilir.</a:t>
            </a:r>
          </a:p>
          <a:p>
            <a:pPr marL="0" indent="243411" algn="just" defTabSz="457189" eaLnBrk="0" fontAlgn="base" hangingPunct="0">
              <a:lnSpc>
                <a:spcPts val="3200"/>
              </a:lnSpc>
              <a:spcBef>
                <a:spcPct val="0"/>
              </a:spcBef>
              <a:spcAft>
                <a:spcPct val="0"/>
              </a:spcAft>
              <a:buNone/>
            </a:pPr>
            <a:r>
              <a:rPr lang="tr-TR" altLang="tr-TR" sz="1600" dirty="0">
                <a:cs typeface="Arial" panose="020B0604020202020204" pitchFamily="34" charset="0"/>
              </a:rPr>
              <a:t>10- Eğer canlı tespiti yapılamadıysa bir sonraki aşama olan Tam/Detaylı arama gereği sesli aramaya geçilir. Sesli arama da canlı tespit yapılırsa kurtarma operasyonuna geçilir.</a:t>
            </a:r>
            <a:endParaRPr lang="tr-TR" sz="1600" dirty="0">
              <a:cs typeface="Arial" panose="020B0604020202020204" pitchFamily="34" charset="0"/>
            </a:endParaRPr>
          </a:p>
          <a:p>
            <a:pPr marL="0" indent="243411" algn="just" defTabSz="457189" eaLnBrk="0" fontAlgn="base" hangingPunct="0">
              <a:lnSpc>
                <a:spcPts val="3200"/>
              </a:lnSpc>
              <a:spcBef>
                <a:spcPct val="0"/>
              </a:spcBef>
              <a:spcAft>
                <a:spcPct val="0"/>
              </a:spcAft>
              <a:buNone/>
              <a:defRPr/>
            </a:pPr>
            <a:r>
              <a:rPr lang="tr-TR" sz="1600" dirty="0">
                <a:cs typeface="Arial" panose="020B0604020202020204" pitchFamily="34" charset="0"/>
              </a:rPr>
              <a:t>11- Sesli arama da sonuç vermediği takdirde teknik aramaya geçilir ( K9,sismik akustik,search cam )</a:t>
            </a:r>
          </a:p>
          <a:p>
            <a:pPr marL="0" indent="243411" algn="just" defTabSz="457189" eaLnBrk="0" fontAlgn="base" hangingPunct="0">
              <a:lnSpc>
                <a:spcPts val="3200"/>
              </a:lnSpc>
              <a:spcBef>
                <a:spcPct val="0"/>
              </a:spcBef>
              <a:spcAft>
                <a:spcPct val="0"/>
              </a:spcAft>
              <a:buNone/>
              <a:defRPr/>
            </a:pPr>
            <a:r>
              <a:rPr lang="tr-TR" sz="1600" dirty="0">
                <a:cs typeface="Arial" panose="020B0604020202020204" pitchFamily="34" charset="0"/>
              </a:rPr>
              <a:t>12- Kazazede yer tespitini müteakip alternatifli kurtarma planının ve enkazdan kaçış planının yapılması ve tüm personelin </a:t>
            </a:r>
            <a:r>
              <a:rPr lang="tr-TR" sz="1600" dirty="0" err="1">
                <a:cs typeface="Arial" panose="020B0604020202020204" pitchFamily="34" charset="0"/>
              </a:rPr>
              <a:t>brife</a:t>
            </a:r>
            <a:r>
              <a:rPr lang="tr-TR" sz="1600" dirty="0">
                <a:cs typeface="Arial" panose="020B0604020202020204" pitchFamily="34" charset="0"/>
              </a:rPr>
              <a:t> edilmesi</a:t>
            </a:r>
          </a:p>
          <a:p>
            <a:pPr marL="0" indent="243411" algn="just" defTabSz="457189" eaLnBrk="0" fontAlgn="base" hangingPunct="0">
              <a:lnSpc>
                <a:spcPts val="3200"/>
              </a:lnSpc>
              <a:spcBef>
                <a:spcPct val="0"/>
              </a:spcBef>
              <a:spcAft>
                <a:spcPct val="0"/>
              </a:spcAft>
              <a:buNone/>
              <a:defRPr/>
            </a:pPr>
            <a:r>
              <a:rPr lang="tr-TR" sz="1600" dirty="0">
                <a:cs typeface="Arial" panose="020B0604020202020204" pitchFamily="34" charset="0"/>
              </a:rPr>
              <a:t>13- Öngörülmeyen herhangi bir risk oluştuğunda Tim liderince operasyonlar sonlandırılabilir. ( sivil itaatsizlik/kargaşa durumları, yakınlardaki yapılarda yıkılma patlama  vs )</a:t>
            </a:r>
          </a:p>
          <a:p>
            <a:pPr marL="0" indent="243411" algn="just" defTabSz="457189" eaLnBrk="0" fontAlgn="base" hangingPunct="0">
              <a:lnSpc>
                <a:spcPts val="3200"/>
              </a:lnSpc>
              <a:spcBef>
                <a:spcPct val="0"/>
              </a:spcBef>
              <a:spcAft>
                <a:spcPct val="0"/>
              </a:spcAft>
              <a:buNone/>
              <a:defRPr/>
            </a:pPr>
            <a:r>
              <a:rPr lang="tr-TR" sz="1600" dirty="0">
                <a:cs typeface="Arial" panose="020B0604020202020204" pitchFamily="34" charset="0"/>
              </a:rPr>
              <a:t>14- Tüm çalışma aşamaları Tim personeli tarafından Tim Liderine, Tim Lideri tarafından grup Liderine , Grup liderinde Ekip Liderine Ekip Liderinden OSOCC a bildirilir</a:t>
            </a:r>
            <a:r>
              <a:rPr lang="tr-TR" sz="1600" dirty="0" smtClean="0">
                <a:cs typeface="Arial" panose="020B0604020202020204" pitchFamily="34" charset="0"/>
              </a:rPr>
              <a:t>.</a:t>
            </a:r>
            <a:endParaRPr lang="tr-TR" sz="1600" dirty="0"/>
          </a:p>
        </p:txBody>
      </p:sp>
      <p:sp>
        <p:nvSpPr>
          <p:cNvPr id="4" name="Metin kutusu 3"/>
          <p:cNvSpPr txBox="1"/>
          <p:nvPr/>
        </p:nvSpPr>
        <p:spPr>
          <a:xfrm>
            <a:off x="321752" y="1465302"/>
            <a:ext cx="4169731" cy="461665"/>
          </a:xfrm>
          <a:prstGeom prst="rect">
            <a:avLst/>
          </a:prstGeom>
          <a:noFill/>
        </p:spPr>
        <p:txBody>
          <a:bodyPr wrap="none" lIns="91440" tIns="45720" rIns="91440" bIns="45720" rtlCol="0">
            <a:spAutoFit/>
          </a:bodyPr>
          <a:lstStyle/>
          <a:p>
            <a:pPr defTabSz="914377"/>
            <a:r>
              <a:rPr lang="tr-TR" sz="2400" b="1" dirty="0">
                <a:latin typeface="Verdana" panose="020B0604030504040204" pitchFamily="34" charset="0"/>
                <a:ea typeface="Verdana" panose="020B0604030504040204" pitchFamily="34" charset="0"/>
              </a:rPr>
              <a:t>SAHAYA GİRİŞ SÜRECİ</a:t>
            </a:r>
          </a:p>
        </p:txBody>
      </p:sp>
      <p:sp>
        <p:nvSpPr>
          <p:cNvPr id="5" name="Slayt Numarası Yer Tutucusu 2"/>
          <p:cNvSpPr>
            <a:spLocks noGrp="1"/>
          </p:cNvSpPr>
          <p:nvPr>
            <p:ph type="sldNum" sz="quarter" idx="12"/>
          </p:nvPr>
        </p:nvSpPr>
        <p:spPr>
          <a:xfrm>
            <a:off x="11383547" y="6309215"/>
            <a:ext cx="477543" cy="477542"/>
          </a:xfrm>
        </p:spPr>
        <p:txBody>
          <a:bodyPr/>
          <a:lstStyle/>
          <a:p>
            <a:pPr algn="ctr"/>
            <a:r>
              <a:rPr lang="tr-TR" sz="1400" dirty="0" smtClean="0"/>
              <a:t>22</a:t>
            </a:r>
            <a:endParaRPr lang="tr-TR" sz="1400" dirty="0"/>
          </a:p>
        </p:txBody>
      </p:sp>
    </p:spTree>
    <p:extLst>
      <p:ext uri="{BB962C8B-B14F-4D97-AF65-F5344CB8AC3E}">
        <p14:creationId xmlns:p14="http://schemas.microsoft.com/office/powerpoint/2010/main" val="490817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970629"/>
            <a:ext cx="11746481" cy="3737177"/>
          </a:xfrm>
          <a:prstGeom prst="rect">
            <a:avLst/>
          </a:prstGeom>
        </p:spPr>
        <p:txBody>
          <a:bodyPr wrap="square">
            <a:spAutoFit/>
          </a:bodyPr>
          <a:lstStyle/>
          <a:p>
            <a:pPr indent="243411" algn="just" defTabSz="457189" eaLnBrk="0" fontAlgn="base" hangingPunct="0">
              <a:lnSpc>
                <a:spcPts val="3200"/>
              </a:lnSpc>
              <a:spcBef>
                <a:spcPct val="0"/>
              </a:spcBef>
              <a:spcAft>
                <a:spcPct val="0"/>
              </a:spcAft>
              <a:defRPr/>
            </a:pPr>
            <a:r>
              <a:rPr lang="tr-TR" sz="1600" dirty="0">
                <a:solidFill>
                  <a:prstClr val="black"/>
                </a:solidFill>
                <a:cs typeface="Arial" panose="020B0604020202020204" pitchFamily="34" charset="0"/>
              </a:rPr>
              <a:t>15- Kurtarma çalışmaları esnasında Tim’in  ihtiyaçları ( yakıt, su, yedek müdahale ekipmanı vs. ) Grup Lideri, ekip lideri, OSOCC/LEMA  yoluyla bildirilir.  Ekip lideri kararı doğrultusunda diğer ekiplerden de destek yada ihtiyaç temini yapılabilir.</a:t>
            </a:r>
          </a:p>
          <a:p>
            <a:pPr indent="243411" algn="just" defTabSz="457189" eaLnBrk="0" fontAlgn="base" hangingPunct="0">
              <a:lnSpc>
                <a:spcPts val="3200"/>
              </a:lnSpc>
              <a:spcBef>
                <a:spcPct val="0"/>
              </a:spcBef>
              <a:spcAft>
                <a:spcPct val="0"/>
              </a:spcAft>
              <a:defRPr/>
            </a:pPr>
            <a:r>
              <a:rPr lang="tr-TR" sz="1600" dirty="0">
                <a:solidFill>
                  <a:prstClr val="black"/>
                </a:solidFill>
                <a:cs typeface="Arial" panose="020B0604020202020204" pitchFamily="34" charset="0"/>
              </a:rPr>
              <a:t>16- Kazazedeye gerekli ilk yardımın medikal ekip yardımıyla yapılması(LEMA dan alınan ülke prosedürleri doğrultusunda )</a:t>
            </a:r>
          </a:p>
          <a:p>
            <a:pPr indent="243411" algn="just" defTabSz="457189" eaLnBrk="0" fontAlgn="base" hangingPunct="0">
              <a:lnSpc>
                <a:spcPts val="3200"/>
              </a:lnSpc>
              <a:spcBef>
                <a:spcPct val="0"/>
              </a:spcBef>
              <a:spcAft>
                <a:spcPct val="0"/>
              </a:spcAft>
              <a:defRPr/>
            </a:pPr>
            <a:r>
              <a:rPr lang="tr-TR" sz="1600" dirty="0">
                <a:solidFill>
                  <a:prstClr val="black"/>
                </a:solidFill>
                <a:cs typeface="Arial" panose="020B0604020202020204" pitchFamily="34" charset="0"/>
              </a:rPr>
              <a:t>17- Kazazedenin çıkarılması ve yerel yetkililere/ilgililere teslimi ( Yerel prosedürler gereği )</a:t>
            </a:r>
          </a:p>
          <a:p>
            <a:pPr indent="243411" algn="just" defTabSz="457189" eaLnBrk="0" fontAlgn="base" hangingPunct="0">
              <a:lnSpc>
                <a:spcPts val="3200"/>
              </a:lnSpc>
              <a:spcBef>
                <a:spcPct val="0"/>
              </a:spcBef>
              <a:spcAft>
                <a:spcPct val="0"/>
              </a:spcAft>
              <a:defRPr/>
            </a:pPr>
            <a:r>
              <a:rPr lang="tr-TR" sz="1600" dirty="0">
                <a:solidFill>
                  <a:prstClr val="black"/>
                </a:solidFill>
                <a:cs typeface="Arial" panose="020B0604020202020204" pitchFamily="34" charset="0"/>
              </a:rPr>
              <a:t>18- Kazazede çıkarma formunun düzenlenmesi ( OSOCC teslim edilecek )</a:t>
            </a:r>
          </a:p>
          <a:p>
            <a:pPr indent="243411" algn="just" defTabSz="457189" eaLnBrk="0" fontAlgn="base" hangingPunct="0">
              <a:lnSpc>
                <a:spcPts val="3200"/>
              </a:lnSpc>
              <a:spcBef>
                <a:spcPct val="0"/>
              </a:spcBef>
              <a:spcAft>
                <a:spcPct val="0"/>
              </a:spcAft>
              <a:defRPr/>
            </a:pPr>
            <a:r>
              <a:rPr lang="tr-TR" sz="1600" dirty="0">
                <a:solidFill>
                  <a:prstClr val="black"/>
                </a:solidFill>
                <a:cs typeface="Arial" panose="020B0604020202020204" pitchFamily="34" charset="0"/>
              </a:rPr>
              <a:t>19- Çalışma sonunda çalışma alanı formunun doldurulması ve Ekip lideri vasıtasıyla </a:t>
            </a:r>
            <a:r>
              <a:rPr lang="tr-TR" sz="1600" dirty="0" err="1">
                <a:solidFill>
                  <a:prstClr val="black"/>
                </a:solidFill>
                <a:cs typeface="Arial" panose="020B0604020202020204" pitchFamily="34" charset="0"/>
              </a:rPr>
              <a:t>OSOCC’a</a:t>
            </a:r>
            <a:r>
              <a:rPr lang="tr-TR" sz="1600" dirty="0">
                <a:solidFill>
                  <a:prstClr val="black"/>
                </a:solidFill>
                <a:cs typeface="Arial" panose="020B0604020202020204" pitchFamily="34" charset="0"/>
              </a:rPr>
              <a:t> teslimi</a:t>
            </a:r>
          </a:p>
          <a:p>
            <a:pPr indent="243411" algn="just" defTabSz="457189" eaLnBrk="0" fontAlgn="base" hangingPunct="0">
              <a:lnSpc>
                <a:spcPts val="3200"/>
              </a:lnSpc>
              <a:spcBef>
                <a:spcPct val="0"/>
              </a:spcBef>
              <a:spcAft>
                <a:spcPct val="0"/>
              </a:spcAft>
              <a:defRPr/>
            </a:pPr>
            <a:r>
              <a:rPr lang="tr-TR" sz="1600" dirty="0">
                <a:solidFill>
                  <a:prstClr val="black"/>
                </a:solidFill>
                <a:cs typeface="Arial" panose="020B0604020202020204" pitchFamily="34" charset="0"/>
              </a:rPr>
              <a:t>20- Enkazda başka olası canlı arama ve değerlendirmesi yapılır. Canlı olasılığı yoksa işaretleme yapılır malzemeler toplanarak alandan </a:t>
            </a:r>
            <a:r>
              <a:rPr lang="tr-TR" sz="1600" dirty="0" err="1">
                <a:solidFill>
                  <a:prstClr val="black"/>
                </a:solidFill>
                <a:cs typeface="Arial" panose="020B0604020202020204" pitchFamily="34" charset="0"/>
              </a:rPr>
              <a:t>ayrılınır</a:t>
            </a:r>
            <a:r>
              <a:rPr lang="tr-TR" sz="1600" dirty="0">
                <a:solidFill>
                  <a:prstClr val="black"/>
                </a:solidFill>
                <a:cs typeface="Arial" panose="020B0604020202020204" pitchFamily="34" charset="0"/>
              </a:rPr>
              <a:t>.</a:t>
            </a:r>
          </a:p>
          <a:p>
            <a:pPr indent="243411" algn="just" defTabSz="457189" eaLnBrk="0" fontAlgn="base" hangingPunct="0">
              <a:lnSpc>
                <a:spcPts val="3200"/>
              </a:lnSpc>
              <a:spcBef>
                <a:spcPct val="0"/>
              </a:spcBef>
              <a:spcAft>
                <a:spcPct val="0"/>
              </a:spcAft>
              <a:defRPr/>
            </a:pPr>
            <a:r>
              <a:rPr lang="tr-TR" sz="1600" dirty="0">
                <a:solidFill>
                  <a:prstClr val="black"/>
                </a:solidFill>
                <a:cs typeface="Arial" panose="020B0604020202020204" pitchFamily="34" charset="0"/>
              </a:rPr>
              <a:t>21- Çalışma sonucu Ekip liderine bildirilir. Talimatı gereği bir sonraki çalışma alanına veya kamp alanına dönülür.</a:t>
            </a:r>
          </a:p>
        </p:txBody>
      </p:sp>
      <p:sp>
        <p:nvSpPr>
          <p:cNvPr id="5" name="Metin kutusu 4"/>
          <p:cNvSpPr txBox="1"/>
          <p:nvPr/>
        </p:nvSpPr>
        <p:spPr>
          <a:xfrm>
            <a:off x="281113" y="1465302"/>
            <a:ext cx="4169731" cy="461665"/>
          </a:xfrm>
          <a:prstGeom prst="rect">
            <a:avLst/>
          </a:prstGeom>
          <a:noFill/>
        </p:spPr>
        <p:txBody>
          <a:bodyPr wrap="none" lIns="91440" tIns="45720" rIns="91440" bIns="45720" rtlCol="0">
            <a:spAutoFit/>
          </a:bodyPr>
          <a:lstStyle/>
          <a:p>
            <a:pPr defTabSz="914377"/>
            <a:r>
              <a:rPr lang="tr-TR" sz="2400" b="1" dirty="0">
                <a:latin typeface="Verdana" panose="020B0604030504040204" pitchFamily="34" charset="0"/>
                <a:ea typeface="Verdana" panose="020B0604030504040204" pitchFamily="34" charset="0"/>
              </a:rPr>
              <a:t>SAHAYA GİRİŞ SÜRECİ</a:t>
            </a:r>
          </a:p>
        </p:txBody>
      </p:sp>
      <p:sp>
        <p:nvSpPr>
          <p:cNvPr id="6" name="Slayt Numarası Yer Tutucusu 2"/>
          <p:cNvSpPr>
            <a:spLocks noGrp="1"/>
          </p:cNvSpPr>
          <p:nvPr>
            <p:ph type="sldNum" sz="quarter" idx="12"/>
          </p:nvPr>
        </p:nvSpPr>
        <p:spPr>
          <a:xfrm>
            <a:off x="11383547" y="6309215"/>
            <a:ext cx="477543" cy="477542"/>
          </a:xfrm>
        </p:spPr>
        <p:txBody>
          <a:bodyPr/>
          <a:lstStyle/>
          <a:p>
            <a:pPr algn="ctr"/>
            <a:r>
              <a:rPr lang="tr-TR" sz="1400" dirty="0" smtClean="0"/>
              <a:t>23</a:t>
            </a:r>
            <a:endParaRPr lang="tr-TR" sz="1400" dirty="0"/>
          </a:p>
        </p:txBody>
      </p:sp>
    </p:spTree>
    <p:extLst>
      <p:ext uri="{BB962C8B-B14F-4D97-AF65-F5344CB8AC3E}">
        <p14:creationId xmlns:p14="http://schemas.microsoft.com/office/powerpoint/2010/main" val="33738340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8233" y="1863725"/>
            <a:ext cx="11790815" cy="5242735"/>
          </a:xfrm>
        </p:spPr>
        <p:txBody>
          <a:bodyPr>
            <a:normAutofit/>
          </a:bodyPr>
          <a:lstStyle/>
          <a:p>
            <a:pPr marL="0" indent="476239" algn="just" defTabSz="457189" fontAlgn="base">
              <a:lnSpc>
                <a:spcPct val="150000"/>
              </a:lnSpc>
              <a:spcBef>
                <a:spcPct val="50000"/>
              </a:spcBef>
              <a:spcAft>
                <a:spcPct val="0"/>
              </a:spcAft>
              <a:buNone/>
              <a:defRPr/>
            </a:pPr>
            <a:r>
              <a:rPr lang="tr-TR" altLang="tr-TR" sz="1800" dirty="0">
                <a:solidFill>
                  <a:srgbClr val="111111"/>
                </a:solidFill>
                <a:cs typeface="Times New Roman" panose="02020603050405020304" pitchFamily="18" charset="0"/>
              </a:rPr>
              <a:t>Enkaz içerisinde kazazede arama ve bulmada bazı kurallar vardır. Yaralının yerinin belirlenmesi yaralının kurtarılabilmesi için şarttır. Mesken ve işyerlerinde binaların, yıkılış şekline ve tipine göre canlı kalınabilecek bölgeler ve yerler belirlenerek, yaralının bulunduğu yeri belirlemede aşağıda belirtilen usuller kullanılır.</a:t>
            </a:r>
          </a:p>
          <a:p>
            <a:pPr algn="just" defTabSz="457189" fontAlgn="base">
              <a:lnSpc>
                <a:spcPct val="150000"/>
              </a:lnSpc>
              <a:spcBef>
                <a:spcPct val="50000"/>
              </a:spcBef>
              <a:spcAft>
                <a:spcPct val="0"/>
              </a:spcAft>
              <a:buFontTx/>
              <a:buAutoNum type="arabicPeriod"/>
            </a:pPr>
            <a:r>
              <a:rPr lang="tr-TR" altLang="tr-TR" sz="1800" dirty="0">
                <a:solidFill>
                  <a:srgbClr val="FF0000"/>
                </a:solidFill>
              </a:rPr>
              <a:t>Fiziki Arama</a:t>
            </a:r>
          </a:p>
          <a:p>
            <a:pPr marL="122764" indent="353475" algn="just" defTabSz="457189" fontAlgn="base">
              <a:lnSpc>
                <a:spcPct val="150000"/>
              </a:lnSpc>
              <a:spcBef>
                <a:spcPct val="50000"/>
              </a:spcBef>
              <a:spcAft>
                <a:spcPct val="0"/>
              </a:spcAft>
              <a:buFontTx/>
              <a:buAutoNum type="alphaLcParenR"/>
            </a:pPr>
            <a:r>
              <a:rPr lang="tr-TR" altLang="tr-TR" sz="1800" dirty="0">
                <a:solidFill>
                  <a:srgbClr val="111111"/>
                </a:solidFill>
              </a:rPr>
              <a:t>Gözle Arama</a:t>
            </a:r>
          </a:p>
          <a:p>
            <a:pPr marL="122764" indent="353475" algn="just" defTabSz="457189" fontAlgn="base">
              <a:lnSpc>
                <a:spcPct val="150000"/>
              </a:lnSpc>
              <a:spcBef>
                <a:spcPct val="50000"/>
              </a:spcBef>
              <a:spcAft>
                <a:spcPct val="0"/>
              </a:spcAft>
              <a:buFontTx/>
              <a:buAutoNum type="alphaLcParenR"/>
            </a:pPr>
            <a:r>
              <a:rPr lang="tr-TR" altLang="tr-TR" sz="1800" dirty="0">
                <a:solidFill>
                  <a:srgbClr val="111111"/>
                </a:solidFill>
              </a:rPr>
              <a:t>Sesli Arama</a:t>
            </a:r>
          </a:p>
          <a:p>
            <a:pPr algn="just" defTabSz="457189" fontAlgn="base">
              <a:lnSpc>
                <a:spcPct val="150000"/>
              </a:lnSpc>
              <a:spcBef>
                <a:spcPct val="50000"/>
              </a:spcBef>
              <a:spcAft>
                <a:spcPct val="0"/>
              </a:spcAft>
              <a:buFontTx/>
              <a:buAutoNum type="arabicPeriod" startAt="2"/>
            </a:pPr>
            <a:r>
              <a:rPr lang="tr-TR" altLang="tr-TR" sz="1800" dirty="0">
                <a:solidFill>
                  <a:srgbClr val="FF0000"/>
                </a:solidFill>
              </a:rPr>
              <a:t>Köpekli Arama</a:t>
            </a:r>
          </a:p>
          <a:p>
            <a:pPr algn="just" defTabSz="457189" fontAlgn="base">
              <a:lnSpc>
                <a:spcPct val="150000"/>
              </a:lnSpc>
              <a:spcBef>
                <a:spcPct val="50000"/>
              </a:spcBef>
              <a:spcAft>
                <a:spcPct val="0"/>
              </a:spcAft>
              <a:buFontTx/>
              <a:buAutoNum type="arabicPeriod" startAt="2"/>
            </a:pPr>
            <a:r>
              <a:rPr lang="tr-TR" altLang="tr-TR" sz="1800" dirty="0">
                <a:solidFill>
                  <a:srgbClr val="FF0000"/>
                </a:solidFill>
              </a:rPr>
              <a:t>Teknik Cihazlarla Arama</a:t>
            </a:r>
            <a:endParaRPr lang="tr-TR" altLang="tr-TR" sz="1800" dirty="0">
              <a:solidFill>
                <a:srgbClr val="FF0000"/>
              </a:solidFill>
              <a:cs typeface="Times New Roman" panose="02020603050405020304" pitchFamily="18" charset="0"/>
            </a:endParaRPr>
          </a:p>
          <a:p>
            <a:pPr marL="0" indent="0" algn="just" defTabSz="457189" fontAlgn="base">
              <a:lnSpc>
                <a:spcPct val="150000"/>
              </a:lnSpc>
              <a:spcBef>
                <a:spcPct val="50000"/>
              </a:spcBef>
              <a:spcAft>
                <a:spcPct val="0"/>
              </a:spcAft>
              <a:buNone/>
              <a:defRPr/>
            </a:pPr>
            <a:endParaRPr lang="tr-TR" altLang="tr-TR" sz="1800" dirty="0">
              <a:solidFill>
                <a:srgbClr val="111111"/>
              </a:solidFill>
              <a:cs typeface="Times New Roman" panose="02020603050405020304" pitchFamily="18" charset="0"/>
            </a:endParaRPr>
          </a:p>
          <a:p>
            <a:pPr>
              <a:lnSpc>
                <a:spcPct val="150000"/>
              </a:lnSpc>
            </a:pPr>
            <a:endParaRPr lang="tr-TR" sz="3200" dirty="0"/>
          </a:p>
        </p:txBody>
      </p:sp>
      <p:sp>
        <p:nvSpPr>
          <p:cNvPr id="6" name="Metin kutusu 5"/>
          <p:cNvSpPr txBox="1"/>
          <p:nvPr/>
        </p:nvSpPr>
        <p:spPr>
          <a:xfrm>
            <a:off x="207434" y="1406606"/>
            <a:ext cx="3813865" cy="461665"/>
          </a:xfrm>
          <a:prstGeom prst="rect">
            <a:avLst/>
          </a:prstGeom>
          <a:noFill/>
        </p:spPr>
        <p:txBody>
          <a:bodyPr wrap="none" lIns="91440" tIns="45720" rIns="91440" bIns="45720" rtlCol="0">
            <a:spAutoFit/>
          </a:bodyPr>
          <a:lstStyle/>
          <a:p>
            <a:pPr defTabSz="914377"/>
            <a:r>
              <a:rPr lang="tr-TR" sz="2400" b="1" dirty="0">
                <a:latin typeface="Verdana" panose="020B0604030504040204" pitchFamily="34" charset="0"/>
                <a:ea typeface="Verdana" panose="020B0604030504040204" pitchFamily="34" charset="0"/>
              </a:rPr>
              <a:t>ARAMA YÖNTEMLERİ</a:t>
            </a:r>
          </a:p>
        </p:txBody>
      </p:sp>
      <p:sp>
        <p:nvSpPr>
          <p:cNvPr id="7" name="AutoShape 2" descr="KÖPEKLİ ENKAZ ARAMA ile ilgili görsel sonucu"/>
          <p:cNvSpPr>
            <a:spLocks noChangeAspect="1" noChangeArrowheads="1"/>
          </p:cNvSpPr>
          <p:nvPr/>
        </p:nvSpPr>
        <p:spPr bwMode="auto">
          <a:xfrm>
            <a:off x="207434" y="-2264833"/>
            <a:ext cx="7109884" cy="47392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914377"/>
            <a:endParaRPr lang="tr-TR" sz="1867">
              <a:solidFill>
                <a:prstClr val="black"/>
              </a:solidFill>
            </a:endParaRPr>
          </a:p>
        </p:txBody>
      </p:sp>
      <p:pic>
        <p:nvPicPr>
          <p:cNvPr id="3076" name="Picture 4" descr="KÖPEKLİ ENKAZ ARAMA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497" y="3147749"/>
            <a:ext cx="4383807" cy="2922103"/>
          </a:xfrm>
          <a:prstGeom prst="rect">
            <a:avLst/>
          </a:prstGeom>
          <a:noFill/>
          <a:extLst>
            <a:ext uri="{909E8E84-426E-40DD-AFC4-6F175D3DCCD1}">
              <a14:hiddenFill xmlns:a14="http://schemas.microsoft.com/office/drawing/2010/main">
                <a:solidFill>
                  <a:srgbClr val="FFFFFF"/>
                </a:solidFill>
              </a14:hiddenFill>
            </a:ext>
          </a:extLst>
        </p:spPr>
      </p:pic>
      <p:sp>
        <p:nvSpPr>
          <p:cNvPr id="8" name="Slayt Numarası Yer Tutucusu 2"/>
          <p:cNvSpPr>
            <a:spLocks noGrp="1"/>
          </p:cNvSpPr>
          <p:nvPr>
            <p:ph type="sldNum" sz="quarter" idx="12"/>
          </p:nvPr>
        </p:nvSpPr>
        <p:spPr>
          <a:xfrm>
            <a:off x="11383547" y="6309215"/>
            <a:ext cx="477543" cy="477542"/>
          </a:xfrm>
        </p:spPr>
        <p:txBody>
          <a:bodyPr/>
          <a:lstStyle/>
          <a:p>
            <a:pPr algn="ctr"/>
            <a:r>
              <a:rPr lang="tr-TR" sz="1400" dirty="0" smtClean="0"/>
              <a:t>24</a:t>
            </a:r>
            <a:endParaRPr lang="tr-TR" sz="1400" dirty="0"/>
          </a:p>
        </p:txBody>
      </p:sp>
    </p:spTree>
    <p:extLst>
      <p:ext uri="{BB962C8B-B14F-4D97-AF65-F5344CB8AC3E}">
        <p14:creationId xmlns:p14="http://schemas.microsoft.com/office/powerpoint/2010/main" val="1525511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9512" y="1897841"/>
            <a:ext cx="7911543" cy="451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marL="457200" indent="-457200">
              <a:defRPr>
                <a:solidFill>
                  <a:schemeClr val="tx1"/>
                </a:solidFill>
                <a:latin typeface="Helvetica Light"/>
                <a:cs typeface="Arial" panose="020B0604020202020204" pitchFamily="34" charset="0"/>
              </a:defRPr>
            </a:lvl1pPr>
            <a:lvl2pPr marL="742950" indent="-285750">
              <a:defRPr>
                <a:solidFill>
                  <a:schemeClr val="tx1"/>
                </a:solidFill>
                <a:latin typeface="Helvetica Light"/>
                <a:cs typeface="Arial" panose="020B0604020202020204" pitchFamily="34" charset="0"/>
              </a:defRPr>
            </a:lvl2pPr>
            <a:lvl3pPr marL="1143000" indent="-228600">
              <a:defRPr>
                <a:solidFill>
                  <a:schemeClr val="tx1"/>
                </a:solidFill>
                <a:latin typeface="Helvetica Light"/>
                <a:cs typeface="Arial" panose="020B0604020202020204" pitchFamily="34" charset="0"/>
              </a:defRPr>
            </a:lvl3pPr>
            <a:lvl4pPr marL="1600200" indent="-228600">
              <a:defRPr>
                <a:solidFill>
                  <a:schemeClr val="tx1"/>
                </a:solidFill>
                <a:latin typeface="Helvetica Light"/>
                <a:cs typeface="Arial" panose="020B0604020202020204" pitchFamily="34" charset="0"/>
              </a:defRPr>
            </a:lvl4pPr>
            <a:lvl5pPr marL="2057400" indent="-228600">
              <a:defRPr>
                <a:solidFill>
                  <a:schemeClr val="tx1"/>
                </a:solidFill>
                <a:latin typeface="Helvetica Ligh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9pPr>
          </a:lstStyle>
          <a:p>
            <a:pPr marL="0" indent="355591" algn="just" defTabSz="457189" fontAlgn="base">
              <a:lnSpc>
                <a:spcPts val="2933"/>
              </a:lnSpc>
              <a:spcAft>
                <a:spcPct val="0"/>
              </a:spcAft>
            </a:pPr>
            <a:r>
              <a:rPr lang="tr-TR" altLang="tr-TR" sz="1600" dirty="0">
                <a:solidFill>
                  <a:srgbClr val="FF0000"/>
                </a:solidFill>
                <a:latin typeface="Calibri" panose="020F0502020204030204"/>
              </a:rPr>
              <a:t>A) GÖZLE ARAMA</a:t>
            </a:r>
          </a:p>
          <a:p>
            <a:pPr marL="0" indent="355591" algn="just" defTabSz="457189" fontAlgn="base">
              <a:lnSpc>
                <a:spcPts val="2933"/>
              </a:lnSpc>
              <a:spcAft>
                <a:spcPct val="0"/>
              </a:spcAft>
            </a:pPr>
            <a:r>
              <a:rPr lang="tr-TR" altLang="tr-TR" sz="1600" dirty="0">
                <a:solidFill>
                  <a:srgbClr val="111111"/>
                </a:solidFill>
                <a:latin typeface="Calibri" panose="020F0502020204030204"/>
              </a:rPr>
              <a:t>Yıkıntıların etrafında, altında, dışında gözle görülebilecek yerlere bakılarak kazazedenin yerinin belirlenmesidir.</a:t>
            </a:r>
          </a:p>
          <a:p>
            <a:pPr marL="0" indent="355591" algn="just" defTabSz="457189" fontAlgn="base">
              <a:lnSpc>
                <a:spcPts val="2933"/>
              </a:lnSpc>
              <a:spcAft>
                <a:spcPct val="0"/>
              </a:spcAft>
            </a:pPr>
            <a:endParaRPr lang="tr-TR" altLang="tr-TR" sz="1600" dirty="0">
              <a:solidFill>
                <a:srgbClr val="111111"/>
              </a:solidFill>
              <a:latin typeface="Calibri" panose="020F0502020204030204"/>
            </a:endParaRPr>
          </a:p>
          <a:p>
            <a:pPr marL="0" indent="355591" algn="just" defTabSz="457189" fontAlgn="base">
              <a:lnSpc>
                <a:spcPts val="2933"/>
              </a:lnSpc>
              <a:spcAft>
                <a:spcPct val="0"/>
              </a:spcAft>
            </a:pPr>
            <a:r>
              <a:rPr lang="tr-TR" altLang="tr-TR" sz="1600" dirty="0">
                <a:solidFill>
                  <a:srgbClr val="FF0000"/>
                </a:solidFill>
                <a:latin typeface="Calibri" panose="020F0502020204030204"/>
              </a:rPr>
              <a:t>B) SESLİ ARAMA</a:t>
            </a:r>
          </a:p>
          <a:p>
            <a:pPr marL="0" indent="355591" algn="just" defTabSz="457189" fontAlgn="base">
              <a:lnSpc>
                <a:spcPts val="2933"/>
              </a:lnSpc>
              <a:spcAft>
                <a:spcPct val="0"/>
              </a:spcAft>
            </a:pPr>
            <a:r>
              <a:rPr lang="tr-TR" altLang="tr-TR" sz="1600" dirty="0">
                <a:solidFill>
                  <a:srgbClr val="111111"/>
                </a:solidFill>
                <a:latin typeface="Calibri" panose="020F0502020204030204"/>
              </a:rPr>
              <a:t>Yaralının yerinin belirlenmesinde ekip halinde hareket edilir. Arama personelleri (4-6 kişi) enkaz üzerinde yaralıların olması muhtemel yerlere gönderilir. Personel sırayla enkazın içine doğru </a:t>
            </a:r>
            <a:r>
              <a:rPr lang="tr-TR" altLang="tr-TR" sz="1600" dirty="0">
                <a:solidFill>
                  <a:srgbClr val="0000CC"/>
                </a:solidFill>
                <a:latin typeface="Calibri" panose="020F0502020204030204"/>
              </a:rPr>
              <a:t>“Kurtarma ekibi burada, bizi duyuyor musunuz?”</a:t>
            </a:r>
            <a:r>
              <a:rPr lang="tr-TR" altLang="tr-TR" sz="1600" dirty="0">
                <a:solidFill>
                  <a:srgbClr val="111111"/>
                </a:solidFill>
                <a:latin typeface="Calibri" panose="020F0502020204030204"/>
              </a:rPr>
              <a:t> diye bağırır.</a:t>
            </a:r>
          </a:p>
          <a:p>
            <a:pPr marL="0" indent="355591" algn="just" defTabSz="457189" fontAlgn="base">
              <a:lnSpc>
                <a:spcPts val="2933"/>
              </a:lnSpc>
              <a:spcAft>
                <a:spcPct val="0"/>
              </a:spcAft>
            </a:pPr>
            <a:r>
              <a:rPr lang="tr-TR" altLang="tr-TR" sz="1600" dirty="0">
                <a:solidFill>
                  <a:srgbClr val="111111"/>
                </a:solidFill>
                <a:latin typeface="Calibri" panose="020F0502020204030204"/>
              </a:rPr>
              <a:t>Bu seslenmeden sonra bütün ekip personeli enkaz içerisinden gelecek sesleri dinler ve gelen sese göre bir veya birkaç personel daha aynı noktaya doğru seslenir ve ses alınır. Yaralının yeri belirlendikten sonra şayet yaralının sesi net olarak duyuluyorsa daha başka sorular sorularak içerdeki yaralı sayısı, yaralının yanına yaklaşılacak yollar öğrenilir.</a:t>
            </a: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3734" y="2023661"/>
            <a:ext cx="3773041" cy="372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etin kutusu 6"/>
          <p:cNvSpPr txBox="1"/>
          <p:nvPr/>
        </p:nvSpPr>
        <p:spPr>
          <a:xfrm>
            <a:off x="179512" y="1436176"/>
            <a:ext cx="3156633" cy="461665"/>
          </a:xfrm>
          <a:prstGeom prst="rect">
            <a:avLst/>
          </a:prstGeom>
          <a:noFill/>
        </p:spPr>
        <p:txBody>
          <a:bodyPr wrap="none" lIns="91440" tIns="45720" rIns="91440" bIns="45720" rtlCol="0">
            <a:spAutoFit/>
          </a:bodyPr>
          <a:lstStyle/>
          <a:p>
            <a:pPr marL="457189" indent="-457189" defTabSz="914377">
              <a:buFontTx/>
              <a:buAutoNum type="arabicParenR"/>
            </a:pPr>
            <a:r>
              <a:rPr lang="tr-TR" sz="2400" b="1" dirty="0">
                <a:latin typeface="Verdana" panose="020B0604030504040204" pitchFamily="34" charset="0"/>
                <a:ea typeface="Verdana" panose="020B0604030504040204" pitchFamily="34" charset="0"/>
              </a:rPr>
              <a:t>FİZİKİ ARAMA</a:t>
            </a:r>
          </a:p>
        </p:txBody>
      </p:sp>
      <p:sp>
        <p:nvSpPr>
          <p:cNvPr id="5" name="Slayt Numarası Yer Tutucusu 2"/>
          <p:cNvSpPr>
            <a:spLocks noGrp="1"/>
          </p:cNvSpPr>
          <p:nvPr>
            <p:ph type="sldNum" sz="quarter" idx="12"/>
          </p:nvPr>
        </p:nvSpPr>
        <p:spPr>
          <a:xfrm>
            <a:off x="11383547" y="6309215"/>
            <a:ext cx="477543" cy="477542"/>
          </a:xfrm>
        </p:spPr>
        <p:txBody>
          <a:bodyPr/>
          <a:lstStyle/>
          <a:p>
            <a:pPr algn="ctr"/>
            <a:r>
              <a:rPr lang="tr-TR" sz="1400" dirty="0" smtClean="0"/>
              <a:t>25</a:t>
            </a:r>
            <a:endParaRPr lang="tr-TR" sz="1400" dirty="0"/>
          </a:p>
        </p:txBody>
      </p:sp>
    </p:spTree>
    <p:extLst>
      <p:ext uri="{BB962C8B-B14F-4D97-AF65-F5344CB8AC3E}">
        <p14:creationId xmlns:p14="http://schemas.microsoft.com/office/powerpoint/2010/main" val="30948934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9511" y="2447870"/>
            <a:ext cx="7523613" cy="357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tabLst>
                <a:tab pos="290513" algn="l"/>
              </a:tabLst>
              <a:defRPr>
                <a:solidFill>
                  <a:schemeClr val="tx1"/>
                </a:solidFill>
                <a:latin typeface="Helvetica Light"/>
                <a:cs typeface="Arial" panose="020B0604020202020204" pitchFamily="34" charset="0"/>
              </a:defRPr>
            </a:lvl1pPr>
            <a:lvl2pPr marL="742950" indent="-285750">
              <a:tabLst>
                <a:tab pos="290513" algn="l"/>
              </a:tabLst>
              <a:defRPr>
                <a:solidFill>
                  <a:schemeClr val="tx1"/>
                </a:solidFill>
                <a:latin typeface="Helvetica Light"/>
                <a:cs typeface="Arial" panose="020B0604020202020204" pitchFamily="34" charset="0"/>
              </a:defRPr>
            </a:lvl2pPr>
            <a:lvl3pPr marL="1143000" indent="-228600">
              <a:tabLst>
                <a:tab pos="290513" algn="l"/>
              </a:tabLst>
              <a:defRPr>
                <a:solidFill>
                  <a:schemeClr val="tx1"/>
                </a:solidFill>
                <a:latin typeface="Helvetica Light"/>
                <a:cs typeface="Arial" panose="020B0604020202020204" pitchFamily="34" charset="0"/>
              </a:defRPr>
            </a:lvl3pPr>
            <a:lvl4pPr marL="1600200" indent="-228600">
              <a:tabLst>
                <a:tab pos="290513" algn="l"/>
              </a:tabLst>
              <a:defRPr>
                <a:solidFill>
                  <a:schemeClr val="tx1"/>
                </a:solidFill>
                <a:latin typeface="Helvetica Light"/>
                <a:cs typeface="Arial" panose="020B0604020202020204" pitchFamily="34" charset="0"/>
              </a:defRPr>
            </a:lvl4pPr>
            <a:lvl5pPr marL="2057400" indent="-228600">
              <a:tabLst>
                <a:tab pos="290513" algn="l"/>
              </a:tabLst>
              <a:defRPr>
                <a:solidFill>
                  <a:schemeClr val="tx1"/>
                </a:solidFill>
                <a:latin typeface="Helvetica Light"/>
                <a:cs typeface="Arial" panose="020B0604020202020204" pitchFamily="34" charset="0"/>
              </a:defRPr>
            </a:lvl5pPr>
            <a:lvl6pPr marL="2514600" indent="-228600" defTabSz="457200" eaLnBrk="0" fontAlgn="base" hangingPunct="0">
              <a:spcBef>
                <a:spcPct val="0"/>
              </a:spcBef>
              <a:spcAft>
                <a:spcPct val="0"/>
              </a:spcAft>
              <a:tabLst>
                <a:tab pos="290513" algn="l"/>
              </a:tabLst>
              <a:defRPr>
                <a:solidFill>
                  <a:schemeClr val="tx1"/>
                </a:solidFill>
                <a:latin typeface="Helvetica Light"/>
                <a:cs typeface="Arial" panose="020B0604020202020204" pitchFamily="34" charset="0"/>
              </a:defRPr>
            </a:lvl6pPr>
            <a:lvl7pPr marL="2971800" indent="-228600" defTabSz="457200" eaLnBrk="0" fontAlgn="base" hangingPunct="0">
              <a:spcBef>
                <a:spcPct val="0"/>
              </a:spcBef>
              <a:spcAft>
                <a:spcPct val="0"/>
              </a:spcAft>
              <a:tabLst>
                <a:tab pos="290513" algn="l"/>
              </a:tabLst>
              <a:defRPr>
                <a:solidFill>
                  <a:schemeClr val="tx1"/>
                </a:solidFill>
                <a:latin typeface="Helvetica Light"/>
                <a:cs typeface="Arial" panose="020B0604020202020204" pitchFamily="34" charset="0"/>
              </a:defRPr>
            </a:lvl7pPr>
            <a:lvl8pPr marL="3429000" indent="-228600" defTabSz="457200" eaLnBrk="0" fontAlgn="base" hangingPunct="0">
              <a:spcBef>
                <a:spcPct val="0"/>
              </a:spcBef>
              <a:spcAft>
                <a:spcPct val="0"/>
              </a:spcAft>
              <a:tabLst>
                <a:tab pos="290513" algn="l"/>
              </a:tabLst>
              <a:defRPr>
                <a:solidFill>
                  <a:schemeClr val="tx1"/>
                </a:solidFill>
                <a:latin typeface="Helvetica Light"/>
                <a:cs typeface="Arial" panose="020B0604020202020204" pitchFamily="34" charset="0"/>
              </a:defRPr>
            </a:lvl8pPr>
            <a:lvl9pPr marL="3886200" indent="-228600" defTabSz="457200" eaLnBrk="0" fontAlgn="base" hangingPunct="0">
              <a:spcBef>
                <a:spcPct val="0"/>
              </a:spcBef>
              <a:spcAft>
                <a:spcPct val="0"/>
              </a:spcAft>
              <a:tabLst>
                <a:tab pos="290513" algn="l"/>
              </a:tabLst>
              <a:defRPr>
                <a:solidFill>
                  <a:schemeClr val="tx1"/>
                </a:solidFill>
                <a:latin typeface="Helvetica Light"/>
                <a:cs typeface="Arial" panose="020B0604020202020204" pitchFamily="34" charset="0"/>
              </a:defRPr>
            </a:lvl9pPr>
          </a:lstStyle>
          <a:p>
            <a:pPr indent="243411" algn="just" defTabSz="4233" fontAlgn="base">
              <a:lnSpc>
                <a:spcPts val="3733"/>
              </a:lnSpc>
              <a:spcAft>
                <a:spcPct val="0"/>
              </a:spcAft>
              <a:tabLst/>
            </a:pPr>
            <a:r>
              <a:rPr lang="tr-TR" altLang="tr-TR" sz="2000" dirty="0">
                <a:solidFill>
                  <a:srgbClr val="111111"/>
                </a:solidFill>
                <a:latin typeface="Calibri" panose="020F0502020204030204"/>
              </a:rPr>
              <a:t>	</a:t>
            </a:r>
            <a:r>
              <a:rPr lang="tr-TR" altLang="tr-TR" sz="2000" dirty="0">
                <a:solidFill>
                  <a:srgbClr val="111111"/>
                </a:solidFill>
                <a:latin typeface="Calibri" panose="020F0502020204030204"/>
                <a:cs typeface="Times New Roman" panose="02020603050405020304" pitchFamily="18" charset="0"/>
              </a:rPr>
              <a:t>Yaralı bulmada köpek kullanmak eski bir yöntem olmakla beraber bugün kurtarmada hala kullanılan etkili bir arama yöntemidir. </a:t>
            </a:r>
          </a:p>
          <a:p>
            <a:pPr indent="243411" algn="just" defTabSz="4233" fontAlgn="base">
              <a:lnSpc>
                <a:spcPct val="200000"/>
              </a:lnSpc>
              <a:spcBef>
                <a:spcPct val="50000"/>
              </a:spcBef>
              <a:spcAft>
                <a:spcPct val="0"/>
              </a:spcAft>
              <a:tabLst/>
            </a:pPr>
            <a:r>
              <a:rPr lang="tr-TR" altLang="tr-TR" sz="2000" dirty="0">
                <a:solidFill>
                  <a:srgbClr val="111111"/>
                </a:solidFill>
                <a:latin typeface="Calibri" panose="020F0502020204030204"/>
                <a:cs typeface="Times New Roman" panose="02020603050405020304" pitchFamily="18" charset="0"/>
              </a:rPr>
              <a:t>	Bu yöntem özellikle, yaralı baygın ise gerek seslenmek ve gerekse işaret vermek olanağına sahip olmayacaktır. Bu durumda olan yaralıların bulunması çok güçtür. Bu gibi hallerde köpek kullanmak yaralıları bulmakta veya yerlerini belirlemede çok yararlı olmaktadır.</a:t>
            </a:r>
            <a:endParaRPr lang="tr-TR" altLang="tr-TR" sz="2000" dirty="0">
              <a:solidFill>
                <a:srgbClr val="111111"/>
              </a:solidFill>
              <a:latin typeface="Calibri" panose="020F0502020204030204"/>
            </a:endParaRPr>
          </a:p>
        </p:txBody>
      </p:sp>
      <p:pic>
        <p:nvPicPr>
          <p:cNvPr id="5" name="Picture 17" descr="Kopyası Resim 1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4392" y="1653173"/>
            <a:ext cx="4245387" cy="424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etin kutusu 5"/>
          <p:cNvSpPr txBox="1"/>
          <p:nvPr/>
        </p:nvSpPr>
        <p:spPr>
          <a:xfrm>
            <a:off x="179512" y="1505943"/>
            <a:ext cx="3567002" cy="461665"/>
          </a:xfrm>
          <a:prstGeom prst="rect">
            <a:avLst/>
          </a:prstGeom>
          <a:noFill/>
        </p:spPr>
        <p:txBody>
          <a:bodyPr wrap="none" lIns="91440" tIns="45720" rIns="91440" bIns="45720" rtlCol="0">
            <a:spAutoFit/>
          </a:bodyPr>
          <a:lstStyle/>
          <a:p>
            <a:pPr defTabSz="914377"/>
            <a:r>
              <a:rPr lang="tr-TR" sz="2400" b="1" dirty="0">
                <a:latin typeface="Verdana" panose="020B0604030504040204" pitchFamily="34" charset="0"/>
                <a:ea typeface="Verdana" panose="020B0604030504040204" pitchFamily="34" charset="0"/>
              </a:rPr>
              <a:t>2) KÖPEKLİ ARAMA</a:t>
            </a:r>
          </a:p>
        </p:txBody>
      </p:sp>
      <p:sp>
        <p:nvSpPr>
          <p:cNvPr id="7" name="Slayt Numarası Yer Tutucusu 2"/>
          <p:cNvSpPr>
            <a:spLocks noGrp="1"/>
          </p:cNvSpPr>
          <p:nvPr>
            <p:ph type="sldNum" sz="quarter" idx="12"/>
          </p:nvPr>
        </p:nvSpPr>
        <p:spPr>
          <a:xfrm>
            <a:off x="11383547" y="6309215"/>
            <a:ext cx="477543" cy="477542"/>
          </a:xfrm>
        </p:spPr>
        <p:txBody>
          <a:bodyPr/>
          <a:lstStyle/>
          <a:p>
            <a:pPr algn="ctr"/>
            <a:r>
              <a:rPr lang="tr-TR" sz="1400" dirty="0" smtClean="0"/>
              <a:t>26</a:t>
            </a:r>
            <a:endParaRPr lang="tr-TR" sz="1400" dirty="0"/>
          </a:p>
        </p:txBody>
      </p:sp>
    </p:spTree>
    <p:extLst>
      <p:ext uri="{BB962C8B-B14F-4D97-AF65-F5344CB8AC3E}">
        <p14:creationId xmlns:p14="http://schemas.microsoft.com/office/powerpoint/2010/main" val="25576658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1704720"/>
            <a:ext cx="7485611" cy="4161139"/>
          </a:xfrm>
          <a:prstGeom prst="rect">
            <a:avLst/>
          </a:prstGeom>
          <a:noFill/>
          <a:ln>
            <a:noFill/>
          </a:ln>
          <a:effectLst/>
          <a:extLst/>
        </p:spPr>
        <p:txBody>
          <a:bodyPr wrap="square" lIns="91440" tIns="45720" rIns="91440" bIns="45720">
            <a:spAutoFit/>
          </a:bodyPr>
          <a:lstStyle>
            <a:lvl1pPr marL="384175" indent="-384175" eaLnBrk="0" hangingPunct="0">
              <a:tabLst>
                <a:tab pos="384175" algn="l"/>
              </a:tabLst>
              <a:defRPr sz="2200">
                <a:solidFill>
                  <a:schemeClr val="tx1"/>
                </a:solidFill>
                <a:latin typeface="Arial" panose="020B0604020202020204" pitchFamily="34" charset="0"/>
              </a:defRPr>
            </a:lvl1pPr>
            <a:lvl2pPr marL="574675" eaLnBrk="0" hangingPunct="0">
              <a:tabLst>
                <a:tab pos="384175" algn="l"/>
              </a:tabLst>
              <a:defRPr sz="2200">
                <a:solidFill>
                  <a:schemeClr val="tx1"/>
                </a:solidFill>
                <a:latin typeface="Arial" panose="020B0604020202020204" pitchFamily="34" charset="0"/>
              </a:defRPr>
            </a:lvl2pPr>
            <a:lvl3pPr eaLnBrk="0" hangingPunct="0">
              <a:tabLst>
                <a:tab pos="384175" algn="l"/>
              </a:tabLst>
              <a:defRPr sz="2200">
                <a:solidFill>
                  <a:schemeClr val="tx1"/>
                </a:solidFill>
                <a:latin typeface="Arial" panose="020B0604020202020204" pitchFamily="34" charset="0"/>
              </a:defRPr>
            </a:lvl3pPr>
            <a:lvl4pPr eaLnBrk="0" hangingPunct="0">
              <a:tabLst>
                <a:tab pos="384175" algn="l"/>
              </a:tabLst>
              <a:defRPr sz="2200">
                <a:solidFill>
                  <a:schemeClr val="tx1"/>
                </a:solidFill>
                <a:latin typeface="Arial" panose="020B0604020202020204" pitchFamily="34" charset="0"/>
              </a:defRPr>
            </a:lvl4pPr>
            <a:lvl5pPr eaLnBrk="0" hangingPunct="0">
              <a:tabLst>
                <a:tab pos="384175" algn="l"/>
              </a:tabLst>
              <a:defRPr sz="2200">
                <a:solidFill>
                  <a:schemeClr val="tx1"/>
                </a:solidFill>
                <a:latin typeface="Arial" panose="020B0604020202020204" pitchFamily="34" charset="0"/>
              </a:defRPr>
            </a:lvl5pPr>
            <a:lvl6pPr eaLnBrk="0" fontAlgn="base" hangingPunct="0">
              <a:spcBef>
                <a:spcPct val="0"/>
              </a:spcBef>
              <a:spcAft>
                <a:spcPct val="0"/>
              </a:spcAft>
              <a:tabLst>
                <a:tab pos="384175" algn="l"/>
              </a:tabLst>
              <a:defRPr sz="2200">
                <a:solidFill>
                  <a:schemeClr val="tx1"/>
                </a:solidFill>
                <a:latin typeface="Arial" panose="020B0604020202020204" pitchFamily="34" charset="0"/>
              </a:defRPr>
            </a:lvl6pPr>
            <a:lvl7pPr eaLnBrk="0" fontAlgn="base" hangingPunct="0">
              <a:spcBef>
                <a:spcPct val="0"/>
              </a:spcBef>
              <a:spcAft>
                <a:spcPct val="0"/>
              </a:spcAft>
              <a:tabLst>
                <a:tab pos="384175" algn="l"/>
              </a:tabLst>
              <a:defRPr sz="2200">
                <a:solidFill>
                  <a:schemeClr val="tx1"/>
                </a:solidFill>
                <a:latin typeface="Arial" panose="020B0604020202020204" pitchFamily="34" charset="0"/>
              </a:defRPr>
            </a:lvl7pPr>
            <a:lvl8pPr eaLnBrk="0" fontAlgn="base" hangingPunct="0">
              <a:spcBef>
                <a:spcPct val="0"/>
              </a:spcBef>
              <a:spcAft>
                <a:spcPct val="0"/>
              </a:spcAft>
              <a:tabLst>
                <a:tab pos="384175" algn="l"/>
              </a:tabLst>
              <a:defRPr sz="2200">
                <a:solidFill>
                  <a:schemeClr val="tx1"/>
                </a:solidFill>
                <a:latin typeface="Arial" panose="020B0604020202020204" pitchFamily="34" charset="0"/>
              </a:defRPr>
            </a:lvl8pPr>
            <a:lvl9pPr eaLnBrk="0" fontAlgn="base" hangingPunct="0">
              <a:spcBef>
                <a:spcPct val="0"/>
              </a:spcBef>
              <a:spcAft>
                <a:spcPct val="0"/>
              </a:spcAft>
              <a:tabLst>
                <a:tab pos="384175" algn="l"/>
              </a:tabLst>
              <a:defRPr sz="2200">
                <a:solidFill>
                  <a:schemeClr val="tx1"/>
                </a:solidFill>
                <a:latin typeface="Arial" panose="020B0604020202020204" pitchFamily="34" charset="0"/>
              </a:defRPr>
            </a:lvl9pPr>
          </a:lstStyle>
          <a:p>
            <a:pPr marL="0" indent="355591" algn="just" defTabSz="243411" eaLnBrk="1" fontAlgn="base" hangingPunct="1">
              <a:lnSpc>
                <a:spcPct val="200000"/>
              </a:lnSpc>
              <a:spcBef>
                <a:spcPct val="50000"/>
              </a:spcBef>
              <a:spcAft>
                <a:spcPct val="0"/>
              </a:spcAft>
              <a:tabLst/>
              <a:defRPr/>
            </a:pPr>
            <a:r>
              <a:rPr lang="tr-TR" altLang="tr-TR" sz="2000" dirty="0">
                <a:solidFill>
                  <a:srgbClr val="111111"/>
                </a:solidFill>
                <a:latin typeface="Calibri" panose="020F0502020204030204"/>
                <a:cs typeface="Times New Roman" panose="02020603050405020304" pitchFamily="18" charset="0"/>
              </a:rPr>
              <a:t>Enkaz insan kulağının duyamayacağı sesleri algılayabilen cihazlar ile dinlenebilir. Ayrıca küçük deliklerden enkaz altını görebilen kameralı cihazlar ile arama yapılır</a:t>
            </a:r>
            <a:r>
              <a:rPr lang="tr-TR" altLang="tr-TR" sz="2000" dirty="0">
                <a:solidFill>
                  <a:srgbClr val="111111"/>
                </a:solidFill>
                <a:latin typeface="Calibri" panose="020F0502020204030204"/>
                <a:cs typeface="Arial" panose="020B0604020202020204" pitchFamily="34" charset="0"/>
              </a:rPr>
              <a:t>.</a:t>
            </a:r>
          </a:p>
          <a:p>
            <a:pPr marL="243411" indent="355591" algn="just" defTabSz="243411" eaLnBrk="1" fontAlgn="base" hangingPunct="1">
              <a:lnSpc>
                <a:spcPct val="200000"/>
              </a:lnSpc>
              <a:spcBef>
                <a:spcPct val="50000"/>
              </a:spcBef>
              <a:spcAft>
                <a:spcPct val="0"/>
              </a:spcAft>
              <a:buFont typeface="Wingdings" panose="05000000000000000000" pitchFamily="2" charset="2"/>
              <a:buChar char="Ø"/>
              <a:tabLst>
                <a:tab pos="243411" algn="l"/>
              </a:tabLst>
              <a:defRPr/>
            </a:pPr>
            <a:r>
              <a:rPr lang="tr-TR" altLang="tr-TR" sz="2000" dirty="0">
                <a:solidFill>
                  <a:srgbClr val="111111"/>
                </a:solidFill>
                <a:latin typeface="Calibri" panose="020F0502020204030204"/>
                <a:cs typeface="Arial" panose="020B0604020202020204" pitchFamily="34" charset="0"/>
              </a:rPr>
              <a:t>Sismik (titreşim) ve akustik (ses) </a:t>
            </a:r>
            <a:r>
              <a:rPr lang="tr-TR" altLang="tr-TR" sz="2000" dirty="0" err="1">
                <a:solidFill>
                  <a:srgbClr val="111111"/>
                </a:solidFill>
                <a:latin typeface="Calibri" panose="020F0502020204030204"/>
                <a:cs typeface="Arial" panose="020B0604020202020204" pitchFamily="34" charset="0"/>
              </a:rPr>
              <a:t>sensörleri</a:t>
            </a:r>
            <a:endParaRPr lang="tr-TR" altLang="tr-TR" sz="2000" dirty="0">
              <a:solidFill>
                <a:srgbClr val="111111"/>
              </a:solidFill>
              <a:latin typeface="Calibri" panose="020F0502020204030204"/>
              <a:cs typeface="Arial" panose="020B0604020202020204" pitchFamily="34" charset="0"/>
            </a:endParaRPr>
          </a:p>
          <a:p>
            <a:pPr marL="243411" indent="355591" algn="just" defTabSz="243411" eaLnBrk="1" fontAlgn="base" hangingPunct="1">
              <a:lnSpc>
                <a:spcPct val="200000"/>
              </a:lnSpc>
              <a:spcBef>
                <a:spcPct val="50000"/>
              </a:spcBef>
              <a:spcAft>
                <a:spcPct val="0"/>
              </a:spcAft>
              <a:buFont typeface="Wingdings" panose="05000000000000000000" pitchFamily="2" charset="2"/>
              <a:buChar char="Ø"/>
              <a:tabLst>
                <a:tab pos="243411" algn="l"/>
              </a:tabLst>
              <a:defRPr/>
            </a:pPr>
            <a:r>
              <a:rPr lang="tr-TR" altLang="tr-TR" sz="2000" dirty="0">
                <a:solidFill>
                  <a:srgbClr val="111111"/>
                </a:solidFill>
                <a:latin typeface="Calibri" panose="020F0502020204030204"/>
                <a:cs typeface="Arial" panose="020B0604020202020204" pitchFamily="34" charset="0"/>
              </a:rPr>
              <a:t>Görüntülü arama cihazları</a:t>
            </a:r>
          </a:p>
          <a:p>
            <a:pPr marL="0" indent="0" algn="just" defTabSz="457189" eaLnBrk="1" fontAlgn="base" hangingPunct="1">
              <a:lnSpc>
                <a:spcPct val="200000"/>
              </a:lnSpc>
              <a:spcBef>
                <a:spcPct val="50000"/>
              </a:spcBef>
              <a:spcAft>
                <a:spcPct val="0"/>
              </a:spcAft>
              <a:defRPr/>
            </a:pPr>
            <a:endParaRPr lang="tr-TR" altLang="tr-TR" sz="2000" dirty="0">
              <a:solidFill>
                <a:srgbClr val="111111"/>
              </a:solidFill>
              <a:latin typeface="Calibri" panose="020F0502020204030204"/>
              <a:cs typeface="Arial" panose="020B0604020202020204" pitchFamily="34" charset="0"/>
            </a:endParaRPr>
          </a:p>
        </p:txBody>
      </p:sp>
      <p:pic>
        <p:nvPicPr>
          <p:cNvPr id="5" name="Picture 6" descr="Picture_01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5777" y="1828538"/>
            <a:ext cx="2983372" cy="391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icture_01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0187" y="4233951"/>
            <a:ext cx="4170712" cy="215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etin kutusu 6"/>
          <p:cNvSpPr txBox="1"/>
          <p:nvPr/>
        </p:nvSpPr>
        <p:spPr>
          <a:xfrm>
            <a:off x="250633" y="1366873"/>
            <a:ext cx="5671745" cy="461665"/>
          </a:xfrm>
          <a:prstGeom prst="rect">
            <a:avLst/>
          </a:prstGeom>
          <a:noFill/>
        </p:spPr>
        <p:txBody>
          <a:bodyPr wrap="none" lIns="91440" tIns="45720" rIns="91440" bIns="45720" rtlCol="0">
            <a:spAutoFit/>
          </a:bodyPr>
          <a:lstStyle/>
          <a:p>
            <a:pPr defTabSz="914377"/>
            <a:r>
              <a:rPr lang="tr-TR" sz="2400" b="1" dirty="0">
                <a:latin typeface="Verdana" panose="020B0604030504040204" pitchFamily="34" charset="0"/>
                <a:ea typeface="Verdana" panose="020B0604030504040204" pitchFamily="34" charset="0"/>
              </a:rPr>
              <a:t>3) TEKNİK CİHAZLARLA ARAMA</a:t>
            </a:r>
          </a:p>
        </p:txBody>
      </p:sp>
      <p:sp>
        <p:nvSpPr>
          <p:cNvPr id="8" name="Slayt Numarası Yer Tutucusu 2"/>
          <p:cNvSpPr>
            <a:spLocks noGrp="1"/>
          </p:cNvSpPr>
          <p:nvPr>
            <p:ph type="sldNum" sz="quarter" idx="12"/>
          </p:nvPr>
        </p:nvSpPr>
        <p:spPr>
          <a:xfrm>
            <a:off x="11383547" y="6309215"/>
            <a:ext cx="477543" cy="477542"/>
          </a:xfrm>
        </p:spPr>
        <p:txBody>
          <a:bodyPr/>
          <a:lstStyle/>
          <a:p>
            <a:pPr algn="ctr"/>
            <a:r>
              <a:rPr lang="tr-TR" sz="1400" dirty="0" smtClean="0"/>
              <a:t>27</a:t>
            </a:r>
          </a:p>
        </p:txBody>
      </p:sp>
    </p:spTree>
    <p:extLst>
      <p:ext uri="{BB962C8B-B14F-4D97-AF65-F5344CB8AC3E}">
        <p14:creationId xmlns:p14="http://schemas.microsoft.com/office/powerpoint/2010/main" val="4075865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9512" y="2070080"/>
            <a:ext cx="11713229" cy="437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spAutoFit/>
          </a:bodyPr>
          <a:lstStyle>
            <a:lvl1pPr marL="457200" indent="-457200">
              <a:defRPr>
                <a:solidFill>
                  <a:schemeClr val="tx1"/>
                </a:solidFill>
                <a:latin typeface="Helvetica Light"/>
                <a:cs typeface="Arial" panose="020B0604020202020204" pitchFamily="34" charset="0"/>
              </a:defRPr>
            </a:lvl1pPr>
            <a:lvl2pPr marL="742950" indent="-285750">
              <a:defRPr>
                <a:solidFill>
                  <a:schemeClr val="tx1"/>
                </a:solidFill>
                <a:latin typeface="Helvetica Light"/>
                <a:cs typeface="Arial" panose="020B0604020202020204" pitchFamily="34" charset="0"/>
              </a:defRPr>
            </a:lvl2pPr>
            <a:lvl3pPr marL="1143000" indent="-228600">
              <a:defRPr>
                <a:solidFill>
                  <a:schemeClr val="tx1"/>
                </a:solidFill>
                <a:latin typeface="Helvetica Light"/>
                <a:cs typeface="Arial" panose="020B0604020202020204" pitchFamily="34" charset="0"/>
              </a:defRPr>
            </a:lvl3pPr>
            <a:lvl4pPr marL="1600200" indent="-228600">
              <a:defRPr>
                <a:solidFill>
                  <a:schemeClr val="tx1"/>
                </a:solidFill>
                <a:latin typeface="Helvetica Light"/>
                <a:cs typeface="Arial" panose="020B0604020202020204" pitchFamily="34" charset="0"/>
              </a:defRPr>
            </a:lvl4pPr>
            <a:lvl5pPr marL="2057400" indent="-228600">
              <a:defRPr>
                <a:solidFill>
                  <a:schemeClr val="tx1"/>
                </a:solidFill>
                <a:latin typeface="Helvetica Ligh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9pPr>
          </a:lstStyle>
          <a:p>
            <a:pPr marL="0" indent="0" algn="just" defTabSz="457189" fontAlgn="base">
              <a:lnSpc>
                <a:spcPct val="125000"/>
              </a:lnSpc>
              <a:spcAft>
                <a:spcPct val="0"/>
              </a:spcAft>
            </a:pPr>
            <a:r>
              <a:rPr lang="tr-TR" altLang="tr-TR" sz="1600" dirty="0">
                <a:solidFill>
                  <a:srgbClr val="111111"/>
                </a:solidFill>
                <a:latin typeface="Calibri" panose="020F0502020204030204"/>
                <a:cs typeface="Times New Roman" panose="02020603050405020304" pitchFamily="18" charset="0"/>
              </a:rPr>
              <a:t>Enkaza giriş tekniğinde, bina veya enkazın durumuna dikkat edilir. Her bina değişik enkaz oluşturur. </a:t>
            </a:r>
            <a:endParaRPr lang="tr-TR" altLang="tr-TR" sz="1600" dirty="0">
              <a:solidFill>
                <a:srgbClr val="111111"/>
              </a:solidFill>
              <a:latin typeface="Calibri" panose="020F0502020204030204"/>
            </a:endParaRPr>
          </a:p>
          <a:p>
            <a:pPr marL="122764" indent="232828" algn="just" defTabSz="457189" fontAlgn="base">
              <a:lnSpc>
                <a:spcPct val="125000"/>
              </a:lnSpc>
              <a:spcAft>
                <a:spcPct val="0"/>
              </a:spcAft>
              <a:buFontTx/>
              <a:buAutoNum type="arabicPeriod"/>
            </a:pPr>
            <a:r>
              <a:rPr lang="tr-TR" altLang="tr-TR" sz="1600" dirty="0">
                <a:solidFill>
                  <a:srgbClr val="FF0000"/>
                </a:solidFill>
                <a:latin typeface="Calibri" panose="020F0502020204030204"/>
              </a:rPr>
              <a:t> Türüne göre</a:t>
            </a:r>
          </a:p>
          <a:p>
            <a:pPr marL="355591" indent="243411" algn="just" defTabSz="457189" fontAlgn="base">
              <a:lnSpc>
                <a:spcPct val="125000"/>
              </a:lnSpc>
              <a:spcAft>
                <a:spcPct val="0"/>
              </a:spcAft>
              <a:buFontTx/>
              <a:buAutoNum type="alphaLcParenR"/>
            </a:pPr>
            <a:r>
              <a:rPr lang="tr-TR" altLang="tr-TR" sz="1600" dirty="0">
                <a:solidFill>
                  <a:srgbClr val="111111"/>
                </a:solidFill>
                <a:latin typeface="Calibri" panose="020F0502020204030204"/>
              </a:rPr>
              <a:t>Deprem</a:t>
            </a:r>
          </a:p>
          <a:p>
            <a:pPr marL="355591" indent="243411" algn="just" defTabSz="457189" fontAlgn="base">
              <a:lnSpc>
                <a:spcPct val="125000"/>
              </a:lnSpc>
              <a:spcAft>
                <a:spcPct val="0"/>
              </a:spcAft>
              <a:buFontTx/>
              <a:buAutoNum type="alphaLcParenR"/>
            </a:pPr>
            <a:r>
              <a:rPr lang="tr-TR" altLang="tr-TR" sz="1600" dirty="0">
                <a:solidFill>
                  <a:srgbClr val="111111"/>
                </a:solidFill>
                <a:latin typeface="Calibri" panose="020F0502020204030204"/>
              </a:rPr>
              <a:t>Sel</a:t>
            </a:r>
          </a:p>
          <a:p>
            <a:pPr marL="355591" indent="243411" algn="just" defTabSz="457189" fontAlgn="base">
              <a:lnSpc>
                <a:spcPct val="125000"/>
              </a:lnSpc>
              <a:spcAft>
                <a:spcPct val="0"/>
              </a:spcAft>
              <a:buFontTx/>
              <a:buAutoNum type="alphaLcParenR"/>
            </a:pPr>
            <a:r>
              <a:rPr lang="tr-TR" altLang="tr-TR" sz="1600" dirty="0">
                <a:solidFill>
                  <a:srgbClr val="111111"/>
                </a:solidFill>
                <a:latin typeface="Calibri" panose="020F0502020204030204"/>
              </a:rPr>
              <a:t>Heyelan</a:t>
            </a:r>
          </a:p>
          <a:p>
            <a:pPr marL="355591" indent="243411" algn="just" defTabSz="457189" fontAlgn="base">
              <a:lnSpc>
                <a:spcPct val="125000"/>
              </a:lnSpc>
              <a:spcAft>
                <a:spcPct val="0"/>
              </a:spcAft>
              <a:buFontTx/>
              <a:buAutoNum type="alphaLcParenR"/>
            </a:pPr>
            <a:r>
              <a:rPr lang="tr-TR" altLang="tr-TR" sz="1600" dirty="0">
                <a:solidFill>
                  <a:srgbClr val="111111"/>
                </a:solidFill>
                <a:latin typeface="Calibri" panose="020F0502020204030204"/>
              </a:rPr>
              <a:t>Çığ</a:t>
            </a:r>
          </a:p>
          <a:p>
            <a:pPr marL="122764" indent="232828" algn="just" defTabSz="457189" fontAlgn="base">
              <a:lnSpc>
                <a:spcPct val="125000"/>
              </a:lnSpc>
              <a:spcAft>
                <a:spcPct val="0"/>
              </a:spcAft>
              <a:buFontTx/>
              <a:buAutoNum type="arabicPeriod" startAt="2"/>
            </a:pPr>
            <a:r>
              <a:rPr lang="tr-TR" altLang="tr-TR" sz="1600" dirty="0">
                <a:solidFill>
                  <a:srgbClr val="FF0000"/>
                </a:solidFill>
                <a:latin typeface="Calibri" panose="020F0502020204030204"/>
              </a:rPr>
              <a:t>Bina yapısına göre</a:t>
            </a:r>
          </a:p>
          <a:p>
            <a:pPr marL="355591" indent="243411" algn="just" defTabSz="457189" fontAlgn="base">
              <a:lnSpc>
                <a:spcPct val="125000"/>
              </a:lnSpc>
              <a:spcAft>
                <a:spcPct val="0"/>
              </a:spcAft>
              <a:buFontTx/>
              <a:buAutoNum type="alphaLcParenR"/>
            </a:pPr>
            <a:r>
              <a:rPr lang="tr-TR" altLang="tr-TR" sz="1600" dirty="0">
                <a:solidFill>
                  <a:srgbClr val="111111"/>
                </a:solidFill>
                <a:latin typeface="Calibri" panose="020F0502020204030204"/>
              </a:rPr>
              <a:t>Bina yapımında kullanılan malzemeye göre (ahşap, yığma, betonarme, çelik </a:t>
            </a:r>
            <a:r>
              <a:rPr lang="tr-TR" altLang="tr-TR" sz="1600" dirty="0" err="1">
                <a:solidFill>
                  <a:srgbClr val="111111"/>
                </a:solidFill>
                <a:latin typeface="Calibri" panose="020F0502020204030204"/>
              </a:rPr>
              <a:t>kontrüksiyon</a:t>
            </a:r>
            <a:r>
              <a:rPr lang="tr-TR" altLang="tr-TR" sz="1600" dirty="0">
                <a:solidFill>
                  <a:srgbClr val="111111"/>
                </a:solidFill>
                <a:latin typeface="Calibri" panose="020F0502020204030204"/>
              </a:rPr>
              <a:t> vb.</a:t>
            </a:r>
          </a:p>
          <a:p>
            <a:pPr marL="355591" indent="243411" algn="just" defTabSz="457189" fontAlgn="base">
              <a:lnSpc>
                <a:spcPct val="125000"/>
              </a:lnSpc>
              <a:spcAft>
                <a:spcPct val="0"/>
              </a:spcAft>
              <a:buFontTx/>
              <a:buAutoNum type="alphaLcParenR"/>
            </a:pPr>
            <a:r>
              <a:rPr lang="tr-TR" altLang="tr-TR" sz="1600" dirty="0">
                <a:solidFill>
                  <a:srgbClr val="111111"/>
                </a:solidFill>
                <a:latin typeface="Calibri" panose="020F0502020204030204"/>
              </a:rPr>
              <a:t>Binanın kat adedi ve büyüklüğüne göre</a:t>
            </a:r>
          </a:p>
          <a:p>
            <a:pPr marL="122764" indent="232828" algn="just" defTabSz="457189" fontAlgn="base">
              <a:lnSpc>
                <a:spcPct val="125000"/>
              </a:lnSpc>
              <a:spcAft>
                <a:spcPct val="0"/>
              </a:spcAft>
              <a:buFontTx/>
              <a:buAutoNum type="arabicPeriod" startAt="3"/>
            </a:pPr>
            <a:r>
              <a:rPr lang="tr-TR" altLang="tr-TR" sz="1600" dirty="0">
                <a:solidFill>
                  <a:srgbClr val="FF0000"/>
                </a:solidFill>
                <a:latin typeface="Calibri" panose="020F0502020204030204"/>
              </a:rPr>
              <a:t>Hasar durumuna göre</a:t>
            </a:r>
          </a:p>
          <a:p>
            <a:pPr marL="355591" indent="243411" algn="just" defTabSz="457189" fontAlgn="base">
              <a:lnSpc>
                <a:spcPct val="125000"/>
              </a:lnSpc>
              <a:spcAft>
                <a:spcPct val="0"/>
              </a:spcAft>
              <a:buFontTx/>
              <a:buAutoNum type="alphaLcParenR"/>
            </a:pPr>
            <a:r>
              <a:rPr lang="tr-TR" altLang="tr-TR" sz="1600" dirty="0">
                <a:solidFill>
                  <a:srgbClr val="111111"/>
                </a:solidFill>
                <a:latin typeface="Calibri" panose="020F0502020204030204"/>
              </a:rPr>
              <a:t>Tam çökmüş bina</a:t>
            </a:r>
          </a:p>
          <a:p>
            <a:pPr marL="355591" indent="243411" algn="just" defTabSz="457189" fontAlgn="base">
              <a:lnSpc>
                <a:spcPct val="125000"/>
              </a:lnSpc>
              <a:spcAft>
                <a:spcPct val="0"/>
              </a:spcAft>
              <a:buFontTx/>
              <a:buAutoNum type="alphaLcParenR"/>
            </a:pPr>
            <a:r>
              <a:rPr lang="tr-TR" altLang="tr-TR" sz="1600" dirty="0">
                <a:solidFill>
                  <a:srgbClr val="111111"/>
                </a:solidFill>
                <a:latin typeface="Calibri" panose="020F0502020204030204"/>
              </a:rPr>
              <a:t>Yarı çökmüş bina</a:t>
            </a:r>
          </a:p>
          <a:p>
            <a:pPr marL="355591" indent="243411" algn="just" defTabSz="457189" fontAlgn="base">
              <a:lnSpc>
                <a:spcPct val="125000"/>
              </a:lnSpc>
              <a:spcAft>
                <a:spcPct val="0"/>
              </a:spcAft>
              <a:buFontTx/>
              <a:buAutoNum type="alphaLcParenR"/>
            </a:pPr>
            <a:r>
              <a:rPr lang="tr-TR" altLang="tr-TR" sz="1600" dirty="0">
                <a:solidFill>
                  <a:srgbClr val="111111"/>
                </a:solidFill>
                <a:latin typeface="Calibri" panose="020F0502020204030204"/>
              </a:rPr>
              <a:t>Kısmi çökmüş bina</a:t>
            </a:r>
          </a:p>
          <a:p>
            <a:pPr marL="355591" indent="243411" algn="just" defTabSz="457189" fontAlgn="base">
              <a:lnSpc>
                <a:spcPct val="125000"/>
              </a:lnSpc>
              <a:spcAft>
                <a:spcPct val="0"/>
              </a:spcAft>
              <a:buFontTx/>
              <a:buAutoNum type="alphaLcParenR"/>
            </a:pPr>
            <a:r>
              <a:rPr lang="tr-TR" altLang="tr-TR" sz="1600" dirty="0">
                <a:solidFill>
                  <a:srgbClr val="111111"/>
                </a:solidFill>
                <a:latin typeface="Calibri" panose="020F0502020204030204"/>
              </a:rPr>
              <a:t>Ağır hasarlı bina</a:t>
            </a:r>
          </a:p>
        </p:txBody>
      </p:sp>
      <p:sp>
        <p:nvSpPr>
          <p:cNvPr id="5" name="Metin kutusu 4"/>
          <p:cNvSpPr txBox="1"/>
          <p:nvPr/>
        </p:nvSpPr>
        <p:spPr>
          <a:xfrm>
            <a:off x="179512" y="1485623"/>
            <a:ext cx="4979248" cy="461665"/>
          </a:xfrm>
          <a:prstGeom prst="rect">
            <a:avLst/>
          </a:prstGeom>
          <a:noFill/>
        </p:spPr>
        <p:txBody>
          <a:bodyPr wrap="none" lIns="91440" tIns="45720" rIns="91440" bIns="45720" rtlCol="0">
            <a:spAutoFit/>
          </a:bodyPr>
          <a:lstStyle/>
          <a:p>
            <a:pPr defTabSz="914377"/>
            <a:r>
              <a:rPr lang="tr-TR" sz="2400" b="1" dirty="0">
                <a:latin typeface="Verdana" panose="020B0604030504040204" pitchFamily="34" charset="0"/>
                <a:ea typeface="Verdana" panose="020B0604030504040204" pitchFamily="34" charset="0"/>
              </a:rPr>
              <a:t>ENKAZA GİRİŞ TEKNİKLERİ</a:t>
            </a:r>
          </a:p>
        </p:txBody>
      </p:sp>
      <p:sp>
        <p:nvSpPr>
          <p:cNvPr id="6" name="Slayt Numarası Yer Tutucusu 2"/>
          <p:cNvSpPr>
            <a:spLocks noGrp="1"/>
          </p:cNvSpPr>
          <p:nvPr>
            <p:ph type="sldNum" sz="quarter" idx="12"/>
          </p:nvPr>
        </p:nvSpPr>
        <p:spPr>
          <a:xfrm>
            <a:off x="11383547" y="6309215"/>
            <a:ext cx="477543" cy="477542"/>
          </a:xfrm>
        </p:spPr>
        <p:txBody>
          <a:bodyPr/>
          <a:lstStyle/>
          <a:p>
            <a:pPr algn="ctr"/>
            <a:r>
              <a:rPr lang="tr-TR" sz="1400" dirty="0" smtClean="0"/>
              <a:t>28</a:t>
            </a:r>
            <a:endParaRPr lang="tr-TR" sz="1400" dirty="0"/>
          </a:p>
        </p:txBody>
      </p:sp>
    </p:spTree>
    <p:extLst>
      <p:ext uri="{BB962C8B-B14F-4D97-AF65-F5344CB8AC3E}">
        <p14:creationId xmlns:p14="http://schemas.microsoft.com/office/powerpoint/2010/main" val="2311630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2</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Dikdörtgen 7"/>
          <p:cNvSpPr/>
          <p:nvPr/>
        </p:nvSpPr>
        <p:spPr>
          <a:xfrm>
            <a:off x="3635665" y="1330948"/>
            <a:ext cx="3951595" cy="523220"/>
          </a:xfrm>
          <a:prstGeom prst="rect">
            <a:avLst/>
          </a:prstGeom>
        </p:spPr>
        <p:txBody>
          <a:bodyPr wrap="none">
            <a:spAutoFit/>
          </a:bodyPr>
          <a:lstStyle/>
          <a:p>
            <a:pPr defTabSz="457200" eaLnBrk="0" fontAlgn="base" hangingPunct="0">
              <a:spcBef>
                <a:spcPct val="0"/>
              </a:spcBef>
              <a:spcAft>
                <a:spcPct val="0"/>
              </a:spcAft>
            </a:pPr>
            <a:r>
              <a:rPr lang="tr-TR" sz="2800" spc="-40" dirty="0">
                <a:solidFill>
                  <a:prstClr val="white"/>
                </a:solidFill>
                <a:ea typeface="Myriad Pro" charset="0"/>
                <a:cs typeface="Myriad Pro" panose="020B0503030403020204" pitchFamily="34" charset="0"/>
              </a:rPr>
              <a:t> </a:t>
            </a:r>
            <a:r>
              <a:rPr lang="tr-TR" sz="2400" b="1" dirty="0">
                <a:ea typeface="Times New Roman" pitchFamily="18" charset="0"/>
                <a:cs typeface="Calibri" pitchFamily="34" charset="0"/>
              </a:rPr>
              <a:t>CHEVROLET SİLVERADO 3500</a:t>
            </a:r>
            <a:endParaRPr lang="tr-TR" sz="2400" dirty="0">
              <a:latin typeface="Helvetica Light"/>
              <a:cs typeface="Arial" pitchFamily="34" charset="0"/>
            </a:endParaRPr>
          </a:p>
        </p:txBody>
      </p:sp>
      <p:sp>
        <p:nvSpPr>
          <p:cNvPr id="11" name="Rectangle 6"/>
          <p:cNvSpPr>
            <a:spLocks noChangeArrowheads="1"/>
          </p:cNvSpPr>
          <p:nvPr/>
        </p:nvSpPr>
        <p:spPr bwMode="auto">
          <a:xfrm>
            <a:off x="563165" y="1828346"/>
            <a:ext cx="6655243"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tr-TR" sz="1100" b="1" dirty="0" smtClean="0">
                <a:solidFill>
                  <a:srgbClr val="FF0000"/>
                </a:solidFill>
                <a:ea typeface="Calibri" pitchFamily="34" charset="0"/>
                <a:cs typeface="Calibri" pitchFamily="34" charset="0"/>
              </a:rPr>
              <a:t>TEKNİK ÖZELLİKLERİ:</a:t>
            </a:r>
            <a:endParaRPr lang="tr-TR" sz="1100" b="1" dirty="0" smtClean="0">
              <a:solidFill>
                <a:srgbClr val="282828"/>
              </a:solidFill>
              <a:ea typeface="Calibri" pitchFamily="34" charset="0"/>
              <a:cs typeface="Calibri" pitchFamily="34" charset="0"/>
            </a:endParaRPr>
          </a:p>
          <a:p>
            <a:pPr defTabSz="457200" eaLnBrk="0" fontAlgn="base" hangingPunct="0">
              <a:spcBef>
                <a:spcPct val="0"/>
              </a:spcBef>
              <a:spcAft>
                <a:spcPct val="0"/>
              </a:spcAft>
            </a:pPr>
            <a:r>
              <a:rPr lang="tr-TR" sz="1100" b="1" dirty="0" smtClean="0">
                <a:solidFill>
                  <a:srgbClr val="282828"/>
                </a:solidFill>
                <a:cs typeface="Arial" pitchFamily="34" charset="0"/>
              </a:rPr>
              <a:t>MODEL                     			:	CHEVROLET SİLVERADO 3500</a:t>
            </a:r>
          </a:p>
          <a:p>
            <a:pPr defTabSz="457200" eaLnBrk="0" fontAlgn="base" hangingPunct="0">
              <a:spcBef>
                <a:spcPct val="0"/>
              </a:spcBef>
              <a:spcAft>
                <a:spcPct val="0"/>
              </a:spcAft>
            </a:pPr>
            <a:r>
              <a:rPr lang="tr-TR" sz="1100" b="1" dirty="0" smtClean="0">
                <a:solidFill>
                  <a:srgbClr val="282828"/>
                </a:solidFill>
                <a:cs typeface="Arial" pitchFamily="34" charset="0"/>
              </a:rPr>
              <a:t>TAHRİK                       			:	BÜTÜN TEKERLEKLERDEN</a:t>
            </a:r>
          </a:p>
          <a:p>
            <a:pPr defTabSz="457200" eaLnBrk="0" fontAlgn="base" hangingPunct="0">
              <a:spcBef>
                <a:spcPct val="0"/>
              </a:spcBef>
              <a:spcAft>
                <a:spcPct val="0"/>
              </a:spcAft>
            </a:pPr>
            <a:r>
              <a:rPr lang="tr-TR" sz="1100" b="1" dirty="0" smtClean="0">
                <a:solidFill>
                  <a:srgbClr val="282828"/>
                </a:solidFill>
                <a:cs typeface="Arial" pitchFamily="34" charset="0"/>
              </a:rPr>
              <a:t>DİNGİLLER                			:	2</a:t>
            </a:r>
          </a:p>
          <a:p>
            <a:pPr defTabSz="457200" eaLnBrk="0" fontAlgn="base" hangingPunct="0">
              <a:spcBef>
                <a:spcPct val="0"/>
              </a:spcBef>
              <a:spcAft>
                <a:spcPct val="0"/>
              </a:spcAft>
            </a:pPr>
            <a:r>
              <a:rPr lang="tr-TR" sz="1100" b="1" dirty="0" smtClean="0">
                <a:solidFill>
                  <a:srgbClr val="282828"/>
                </a:solidFill>
                <a:cs typeface="Arial" pitchFamily="34" charset="0"/>
              </a:rPr>
              <a:t>TEKERLEK MESAFESİ 			:	4.102 mm</a:t>
            </a:r>
          </a:p>
          <a:p>
            <a:pPr defTabSz="457200" eaLnBrk="0" fontAlgn="base" hangingPunct="0">
              <a:spcBef>
                <a:spcPct val="0"/>
              </a:spcBef>
              <a:spcAft>
                <a:spcPct val="0"/>
              </a:spcAft>
            </a:pPr>
            <a:r>
              <a:rPr lang="tr-TR" sz="1100" b="1" dirty="0" smtClean="0">
                <a:solidFill>
                  <a:srgbClr val="282828"/>
                </a:solidFill>
                <a:cs typeface="Arial" pitchFamily="34" charset="0"/>
              </a:rPr>
              <a:t>YAKIT TANK KAPASİTESİ		:	180 LT</a:t>
            </a:r>
          </a:p>
          <a:p>
            <a:pPr defTabSz="457200" eaLnBrk="0" fontAlgn="base" hangingPunct="0">
              <a:spcBef>
                <a:spcPct val="0"/>
              </a:spcBef>
              <a:spcAft>
                <a:spcPct val="0"/>
              </a:spcAft>
            </a:pPr>
            <a:r>
              <a:rPr lang="tr-TR" sz="1100" b="1" dirty="0" smtClean="0">
                <a:solidFill>
                  <a:srgbClr val="282828"/>
                </a:solidFill>
                <a:cs typeface="Arial" pitchFamily="34" charset="0"/>
              </a:rPr>
              <a:t>YAKIT CİNSİ				:	BENZİN</a:t>
            </a:r>
          </a:p>
          <a:p>
            <a:pPr defTabSz="457200" eaLnBrk="0" fontAlgn="base" hangingPunct="0">
              <a:spcBef>
                <a:spcPct val="0"/>
              </a:spcBef>
              <a:spcAft>
                <a:spcPct val="0"/>
              </a:spcAft>
            </a:pPr>
            <a:r>
              <a:rPr lang="tr-TR" sz="1100" b="1" dirty="0" smtClean="0">
                <a:solidFill>
                  <a:srgbClr val="282828"/>
                </a:solidFill>
                <a:cs typeface="Arial" pitchFamily="34" charset="0"/>
              </a:rPr>
              <a:t>İZİN VERİLEN TOPLAM AGIRLIK		:	6.277</a:t>
            </a:r>
          </a:p>
          <a:p>
            <a:pPr defTabSz="457200" eaLnBrk="0" fontAlgn="base" hangingPunct="0">
              <a:spcBef>
                <a:spcPct val="0"/>
              </a:spcBef>
              <a:spcAft>
                <a:spcPct val="0"/>
              </a:spcAft>
            </a:pPr>
            <a:endParaRPr lang="tr-TR" sz="1100" b="1" dirty="0" smtClean="0">
              <a:solidFill>
                <a:srgbClr val="282828"/>
              </a:solidFill>
              <a:cs typeface="Arial" pitchFamily="34" charset="0"/>
            </a:endParaRPr>
          </a:p>
          <a:p>
            <a:pPr defTabSz="457200" eaLnBrk="0" fontAlgn="base" hangingPunct="0">
              <a:spcBef>
                <a:spcPct val="0"/>
              </a:spcBef>
              <a:spcAft>
                <a:spcPct val="0"/>
              </a:spcAft>
            </a:pPr>
            <a:r>
              <a:rPr lang="tr-TR" sz="1100" b="1" dirty="0" smtClean="0">
                <a:solidFill>
                  <a:srgbClr val="FF0000"/>
                </a:solidFill>
                <a:cs typeface="Arial" pitchFamily="34" charset="0"/>
              </a:rPr>
              <a:t>MOTOR:</a:t>
            </a:r>
          </a:p>
          <a:p>
            <a:pPr defTabSz="457200" eaLnBrk="0" fontAlgn="base" hangingPunct="0">
              <a:spcBef>
                <a:spcPct val="0"/>
              </a:spcBef>
              <a:spcAft>
                <a:spcPct val="0"/>
              </a:spcAft>
            </a:pPr>
            <a:r>
              <a:rPr lang="tr-TR" sz="1100" b="1" dirty="0" smtClean="0">
                <a:solidFill>
                  <a:srgbClr val="282828"/>
                </a:solidFill>
                <a:cs typeface="Arial" pitchFamily="34" charset="0"/>
              </a:rPr>
              <a:t>TİPİ    					:	OTTOMOTOR</a:t>
            </a:r>
          </a:p>
          <a:p>
            <a:pPr defTabSz="457200" eaLnBrk="0" fontAlgn="base" hangingPunct="0">
              <a:spcBef>
                <a:spcPct val="0"/>
              </a:spcBef>
              <a:spcAft>
                <a:spcPct val="0"/>
              </a:spcAft>
            </a:pPr>
            <a:r>
              <a:rPr lang="tr-TR" sz="1100" b="1" dirty="0" smtClean="0">
                <a:solidFill>
                  <a:srgbClr val="282828"/>
                </a:solidFill>
                <a:cs typeface="Arial" pitchFamily="34" charset="0"/>
              </a:rPr>
              <a:t>SİLİNDİR HACMİ 			:	6000 CC</a:t>
            </a:r>
          </a:p>
          <a:p>
            <a:pPr defTabSz="457200" eaLnBrk="0" fontAlgn="base" hangingPunct="0">
              <a:spcBef>
                <a:spcPct val="0"/>
              </a:spcBef>
              <a:spcAft>
                <a:spcPct val="0"/>
              </a:spcAft>
            </a:pPr>
            <a:r>
              <a:rPr lang="tr-TR" sz="1100" b="1" dirty="0" smtClean="0">
                <a:solidFill>
                  <a:srgbClr val="282828"/>
                </a:solidFill>
                <a:cs typeface="Arial" pitchFamily="34" charset="0"/>
              </a:rPr>
              <a:t>GÜÇ  					:	4000 1/DK da 220 KW</a:t>
            </a:r>
          </a:p>
          <a:p>
            <a:pPr defTabSz="457200" eaLnBrk="0" fontAlgn="base" hangingPunct="0">
              <a:spcBef>
                <a:spcPct val="0"/>
              </a:spcBef>
              <a:spcAft>
                <a:spcPct val="0"/>
              </a:spcAft>
            </a:pPr>
            <a:endParaRPr lang="tr-TR" sz="1100" b="1" dirty="0" smtClean="0">
              <a:solidFill>
                <a:srgbClr val="282828"/>
              </a:solidFill>
              <a:cs typeface="Arial" pitchFamily="34" charset="0"/>
            </a:endParaRPr>
          </a:p>
          <a:p>
            <a:pPr defTabSz="457200" eaLnBrk="0" fontAlgn="base" hangingPunct="0">
              <a:spcBef>
                <a:spcPct val="0"/>
              </a:spcBef>
              <a:spcAft>
                <a:spcPct val="0"/>
              </a:spcAft>
            </a:pPr>
            <a:r>
              <a:rPr lang="tr-TR" sz="1100" b="1" dirty="0" smtClean="0">
                <a:solidFill>
                  <a:srgbClr val="FF0000"/>
                </a:solidFill>
                <a:cs typeface="Arial" pitchFamily="34" charset="0"/>
              </a:rPr>
              <a:t>ÖLÇÜLER :</a:t>
            </a:r>
            <a:endParaRPr lang="tr-TR" sz="1100" b="1" dirty="0" smtClean="0">
              <a:solidFill>
                <a:srgbClr val="282828"/>
              </a:solidFill>
              <a:cs typeface="Arial" pitchFamily="34" charset="0"/>
            </a:endParaRPr>
          </a:p>
          <a:p>
            <a:pPr defTabSz="457200" eaLnBrk="0" fontAlgn="base" hangingPunct="0">
              <a:spcBef>
                <a:spcPct val="0"/>
              </a:spcBef>
              <a:spcAft>
                <a:spcPct val="0"/>
              </a:spcAft>
            </a:pPr>
            <a:r>
              <a:rPr lang="tr-TR" sz="1100" b="1" dirty="0" smtClean="0">
                <a:solidFill>
                  <a:srgbClr val="282828"/>
                </a:solidFill>
                <a:cs typeface="Arial" pitchFamily="34" charset="0"/>
              </a:rPr>
              <a:t>UZUNLUK				:	6.750mm</a:t>
            </a:r>
          </a:p>
          <a:p>
            <a:pPr defTabSz="457200" eaLnBrk="0" fontAlgn="base" hangingPunct="0">
              <a:spcBef>
                <a:spcPct val="0"/>
              </a:spcBef>
              <a:spcAft>
                <a:spcPct val="0"/>
              </a:spcAft>
            </a:pPr>
            <a:r>
              <a:rPr lang="tr-TR" sz="1100" b="1" dirty="0" smtClean="0">
                <a:solidFill>
                  <a:srgbClr val="282828"/>
                </a:solidFill>
                <a:cs typeface="Arial" pitchFamily="34" charset="0"/>
              </a:rPr>
              <a:t>EN					:	2.400mm</a:t>
            </a:r>
          </a:p>
          <a:p>
            <a:pPr defTabSz="457200" eaLnBrk="0" fontAlgn="base" hangingPunct="0">
              <a:spcBef>
                <a:spcPct val="0"/>
              </a:spcBef>
              <a:spcAft>
                <a:spcPct val="0"/>
              </a:spcAft>
            </a:pPr>
            <a:r>
              <a:rPr lang="tr-TR" sz="1100" b="1" dirty="0" smtClean="0">
                <a:solidFill>
                  <a:srgbClr val="282828"/>
                </a:solidFill>
                <a:cs typeface="Arial" pitchFamily="34" charset="0"/>
              </a:rPr>
              <a:t>YÜKSEKLİK				:	2.600mm</a:t>
            </a:r>
          </a:p>
          <a:p>
            <a:pPr defTabSz="457200" eaLnBrk="0" fontAlgn="base" hangingPunct="0">
              <a:spcBef>
                <a:spcPct val="0"/>
              </a:spcBef>
              <a:spcAft>
                <a:spcPct val="0"/>
              </a:spcAft>
            </a:pPr>
            <a:endParaRPr lang="tr-TR" sz="1100" b="1" dirty="0" smtClean="0">
              <a:solidFill>
                <a:srgbClr val="282828"/>
              </a:solidFill>
              <a:cs typeface="Arial" pitchFamily="34" charset="0"/>
            </a:endParaRPr>
          </a:p>
          <a:p>
            <a:pPr defTabSz="457200" eaLnBrk="0" fontAlgn="base" hangingPunct="0">
              <a:spcBef>
                <a:spcPct val="0"/>
              </a:spcBef>
              <a:spcAft>
                <a:spcPct val="0"/>
              </a:spcAft>
            </a:pPr>
            <a:r>
              <a:rPr lang="tr-TR" sz="1100" b="1" dirty="0" smtClean="0">
                <a:solidFill>
                  <a:srgbClr val="FF0000"/>
                </a:solidFill>
                <a:cs typeface="Arial" pitchFamily="34" charset="0"/>
              </a:rPr>
              <a:t>VİTES KUTUSU</a:t>
            </a:r>
            <a:endParaRPr lang="tr-TR" sz="1100" b="1" i="1" dirty="0" smtClean="0">
              <a:solidFill>
                <a:srgbClr val="282828"/>
              </a:solidFill>
              <a:cs typeface="Arial" pitchFamily="34" charset="0"/>
            </a:endParaRPr>
          </a:p>
          <a:p>
            <a:pPr defTabSz="457200" eaLnBrk="0" fontAlgn="base" hangingPunct="0">
              <a:spcBef>
                <a:spcPct val="0"/>
              </a:spcBef>
              <a:spcAft>
                <a:spcPct val="0"/>
              </a:spcAft>
            </a:pPr>
            <a:r>
              <a:rPr lang="tr-TR" sz="1100" b="1" dirty="0" smtClean="0">
                <a:solidFill>
                  <a:srgbClr val="282828"/>
                </a:solidFill>
                <a:cs typeface="Arial" pitchFamily="34" charset="0"/>
              </a:rPr>
              <a:t>TİPİ					:	DÜZ 5İLERİ 1 GERİ VEYA OTOMATİK</a:t>
            </a:r>
          </a:p>
          <a:p>
            <a:pPr defTabSz="457200" eaLnBrk="0" fontAlgn="base" hangingPunct="0">
              <a:spcBef>
                <a:spcPct val="0"/>
              </a:spcBef>
              <a:spcAft>
                <a:spcPct val="0"/>
              </a:spcAft>
            </a:pPr>
            <a:r>
              <a:rPr lang="tr-TR" sz="1100" b="1" dirty="0" smtClean="0">
                <a:solidFill>
                  <a:srgbClr val="282828"/>
                </a:solidFill>
                <a:cs typeface="Arial" pitchFamily="34" charset="0"/>
              </a:rPr>
              <a:t>ARAZİ					:	4*4</a:t>
            </a:r>
          </a:p>
          <a:p>
            <a:pPr defTabSz="457200" eaLnBrk="0" fontAlgn="base" hangingPunct="0">
              <a:spcBef>
                <a:spcPct val="0"/>
              </a:spcBef>
              <a:spcAft>
                <a:spcPct val="0"/>
              </a:spcAft>
            </a:pPr>
            <a:r>
              <a:rPr lang="tr-TR" sz="1100" b="1" dirty="0" smtClean="0">
                <a:solidFill>
                  <a:srgbClr val="282828"/>
                </a:solidFill>
                <a:cs typeface="Arial" pitchFamily="34" charset="0"/>
              </a:rPr>
              <a:t>4L					:	ARAZİDE</a:t>
            </a:r>
          </a:p>
          <a:p>
            <a:pPr defTabSz="457200" eaLnBrk="0" fontAlgn="base" hangingPunct="0">
              <a:spcBef>
                <a:spcPct val="0"/>
              </a:spcBef>
              <a:spcAft>
                <a:spcPct val="0"/>
              </a:spcAft>
            </a:pPr>
            <a:r>
              <a:rPr lang="tr-TR" sz="1100" b="1" dirty="0" smtClean="0">
                <a:solidFill>
                  <a:srgbClr val="282828"/>
                </a:solidFill>
                <a:cs typeface="Arial" pitchFamily="34" charset="0"/>
              </a:rPr>
              <a:t>2H					:	NORMAL YOLDA</a:t>
            </a:r>
          </a:p>
          <a:p>
            <a:pPr defTabSz="457200" eaLnBrk="0" fontAlgn="base" hangingPunct="0">
              <a:spcBef>
                <a:spcPct val="0"/>
              </a:spcBef>
              <a:spcAft>
                <a:spcPct val="0"/>
              </a:spcAft>
            </a:pPr>
            <a:r>
              <a:rPr lang="tr-TR" sz="1100" b="1" dirty="0" smtClean="0">
                <a:solidFill>
                  <a:srgbClr val="282828"/>
                </a:solidFill>
                <a:cs typeface="Arial" pitchFamily="34" charset="0"/>
              </a:rPr>
              <a:t>4H					:	YAGMURLU BOZUK YOLDA</a:t>
            </a:r>
          </a:p>
          <a:p>
            <a:pPr defTabSz="457200" eaLnBrk="0" fontAlgn="base" hangingPunct="0">
              <a:spcBef>
                <a:spcPct val="0"/>
              </a:spcBef>
              <a:spcAft>
                <a:spcPct val="0"/>
              </a:spcAft>
            </a:pPr>
            <a:endParaRPr lang="tr-TR" sz="1100" b="1" dirty="0" smtClean="0">
              <a:solidFill>
                <a:srgbClr val="282828"/>
              </a:solidFill>
              <a:cs typeface="Arial" pitchFamily="34" charset="0"/>
            </a:endParaRPr>
          </a:p>
          <a:p>
            <a:pPr defTabSz="457200" eaLnBrk="0" fontAlgn="base" hangingPunct="0">
              <a:spcBef>
                <a:spcPct val="0"/>
              </a:spcBef>
              <a:spcAft>
                <a:spcPct val="0"/>
              </a:spcAft>
            </a:pPr>
            <a:endParaRPr lang="tr-TR" sz="1100" dirty="0" smtClean="0">
              <a:solidFill>
                <a:srgbClr val="282828"/>
              </a:solidFill>
              <a:cs typeface="Arial" pitchFamily="34" charset="0"/>
            </a:endParaRPr>
          </a:p>
          <a:p>
            <a:pPr algn="just" fontAlgn="base">
              <a:spcBef>
                <a:spcPct val="0"/>
              </a:spcBef>
              <a:spcAft>
                <a:spcPct val="0"/>
              </a:spcAft>
            </a:pPr>
            <a:endParaRPr lang="tr-TR" sz="1100" dirty="0" smtClean="0">
              <a:solidFill>
                <a:srgbClr val="282828"/>
              </a:solidFill>
              <a:cs typeface="Arial" pitchFamily="34" charset="0"/>
            </a:endParaRPr>
          </a:p>
        </p:txBody>
      </p:sp>
      <p:pic>
        <p:nvPicPr>
          <p:cNvPr id="12" name="Resim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7260" y="1854168"/>
            <a:ext cx="4019855" cy="4455047"/>
          </a:xfrm>
          <a:prstGeom prst="rect">
            <a:avLst/>
          </a:prstGeom>
          <a:solidFill>
            <a:srgbClr val="032553"/>
          </a:solidFill>
          <a:ln w="28575">
            <a:solidFill>
              <a:srgbClr val="032553"/>
            </a:solidFill>
          </a:ln>
        </p:spPr>
      </p:pic>
    </p:spTree>
    <p:extLst>
      <p:ext uri="{BB962C8B-B14F-4D97-AF65-F5344CB8AC3E}">
        <p14:creationId xmlns:p14="http://schemas.microsoft.com/office/powerpoint/2010/main" val="29222174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9511" y="1724947"/>
            <a:ext cx="11679979" cy="4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marL="4763" indent="-4763">
              <a:defRPr>
                <a:solidFill>
                  <a:schemeClr val="tx1"/>
                </a:solidFill>
                <a:latin typeface="Helvetica Light"/>
                <a:cs typeface="Arial" panose="020B0604020202020204" pitchFamily="34" charset="0"/>
              </a:defRPr>
            </a:lvl1pPr>
            <a:lvl2pPr marL="742950" indent="-285750">
              <a:defRPr>
                <a:solidFill>
                  <a:schemeClr val="tx1"/>
                </a:solidFill>
                <a:latin typeface="Helvetica Light"/>
                <a:cs typeface="Arial" panose="020B0604020202020204" pitchFamily="34" charset="0"/>
              </a:defRPr>
            </a:lvl2pPr>
            <a:lvl3pPr marL="1808163" indent="-457200">
              <a:defRPr>
                <a:solidFill>
                  <a:schemeClr val="tx1"/>
                </a:solidFill>
                <a:latin typeface="Helvetica Light"/>
                <a:cs typeface="Arial" panose="020B0604020202020204" pitchFamily="34" charset="0"/>
              </a:defRPr>
            </a:lvl3pPr>
            <a:lvl4pPr marL="1600200" indent="-228600">
              <a:defRPr>
                <a:solidFill>
                  <a:schemeClr val="tx1"/>
                </a:solidFill>
                <a:latin typeface="Helvetica Light"/>
                <a:cs typeface="Arial" panose="020B0604020202020204" pitchFamily="34" charset="0"/>
              </a:defRPr>
            </a:lvl4pPr>
            <a:lvl5pPr marL="2057400" indent="-228600">
              <a:defRPr>
                <a:solidFill>
                  <a:schemeClr val="tx1"/>
                </a:solidFill>
                <a:latin typeface="Helvetica Ligh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9pPr>
          </a:lstStyle>
          <a:p>
            <a:pPr indent="469888" algn="just" defTabSz="457189" fontAlgn="base">
              <a:lnSpc>
                <a:spcPts val="4133"/>
              </a:lnSpc>
              <a:spcAft>
                <a:spcPct val="0"/>
              </a:spcAft>
            </a:pPr>
            <a:r>
              <a:rPr lang="tr-TR" altLang="tr-TR" sz="2000" dirty="0">
                <a:solidFill>
                  <a:srgbClr val="111111"/>
                </a:solidFill>
                <a:latin typeface="Calibri" panose="020F0502020204030204"/>
                <a:cs typeface="Times New Roman" panose="02020603050405020304" pitchFamily="18" charset="0"/>
              </a:rPr>
              <a:t>Binalara Girişte Kurtarma Personelini Tehdit Eden Risk Var İse Risk Ortadan Kaldırılıncaya Kadar Enkaza Girilmez. Depremlerde Artçı Depremler Ve Binanın Hasar Durumu Ekip İçin En Büyük Risklerden Biridir.</a:t>
            </a:r>
            <a:endParaRPr lang="tr-TR" altLang="tr-TR" sz="2000" dirty="0">
              <a:solidFill>
                <a:srgbClr val="111111"/>
              </a:solidFill>
              <a:latin typeface="Calibri" panose="020F0502020204030204"/>
            </a:endParaRPr>
          </a:p>
          <a:p>
            <a:pPr indent="469888" algn="just" defTabSz="457189" fontAlgn="base">
              <a:lnSpc>
                <a:spcPts val="4133"/>
              </a:lnSpc>
              <a:spcAft>
                <a:spcPct val="0"/>
              </a:spcAft>
            </a:pPr>
            <a:r>
              <a:rPr lang="tr-TR" altLang="tr-TR" sz="2000" dirty="0">
                <a:solidFill>
                  <a:srgbClr val="111111"/>
                </a:solidFill>
                <a:latin typeface="Calibri" panose="020F0502020204030204"/>
                <a:cs typeface="Times New Roman" panose="02020603050405020304" pitchFamily="18" charset="0"/>
              </a:rPr>
              <a:t>Ekip Komutanı Ve Yardımcısı Yukarıda Belirtilen Durumları Göz Önünde Bulundurarak Risksiz, En Kısa Yoldan Kurtarma Ve Enkaza Giriş Şeklini Belirler.</a:t>
            </a:r>
            <a:endParaRPr lang="tr-TR" altLang="tr-TR" sz="2000" dirty="0">
              <a:solidFill>
                <a:srgbClr val="111111"/>
              </a:solidFill>
              <a:latin typeface="Calibri" panose="020F0502020204030204"/>
            </a:endParaRPr>
          </a:p>
          <a:p>
            <a:pPr indent="469888" algn="just" defTabSz="457189" fontAlgn="base">
              <a:lnSpc>
                <a:spcPts val="4133"/>
              </a:lnSpc>
              <a:spcAft>
                <a:spcPct val="0"/>
              </a:spcAft>
            </a:pPr>
            <a:r>
              <a:rPr lang="tr-TR" altLang="tr-TR" sz="2000" dirty="0">
                <a:solidFill>
                  <a:srgbClr val="111111"/>
                </a:solidFill>
                <a:latin typeface="Calibri" panose="020F0502020204030204"/>
              </a:rPr>
              <a:t>Bunlar; </a:t>
            </a:r>
          </a:p>
          <a:p>
            <a:pPr marL="476239" lvl="2" indent="0" algn="just" defTabSz="457189" fontAlgn="base">
              <a:lnSpc>
                <a:spcPts val="4133"/>
              </a:lnSpc>
              <a:spcAft>
                <a:spcPct val="0"/>
              </a:spcAft>
              <a:buFontTx/>
              <a:buAutoNum type="arabicPeriod"/>
            </a:pPr>
            <a:r>
              <a:rPr lang="tr-TR" altLang="tr-TR" sz="2000" dirty="0">
                <a:solidFill>
                  <a:prstClr val="black"/>
                </a:solidFill>
                <a:latin typeface="Calibri" panose="020F0502020204030204"/>
              </a:rPr>
              <a:t>Enkaza Yandan Giriş</a:t>
            </a:r>
          </a:p>
          <a:p>
            <a:pPr marL="476239" lvl="2" indent="0" algn="just" defTabSz="457189" fontAlgn="base">
              <a:lnSpc>
                <a:spcPts val="4133"/>
              </a:lnSpc>
              <a:spcAft>
                <a:spcPct val="0"/>
              </a:spcAft>
              <a:buFontTx/>
              <a:buAutoNum type="arabicPeriod"/>
            </a:pPr>
            <a:r>
              <a:rPr lang="tr-TR" altLang="tr-TR" sz="2000" dirty="0">
                <a:solidFill>
                  <a:prstClr val="black"/>
                </a:solidFill>
                <a:latin typeface="Calibri" panose="020F0502020204030204"/>
              </a:rPr>
              <a:t>Enkaza Üstten Giriş</a:t>
            </a:r>
          </a:p>
          <a:p>
            <a:pPr marL="476239" lvl="2" indent="0" algn="just" defTabSz="457189" fontAlgn="base">
              <a:lnSpc>
                <a:spcPts val="4133"/>
              </a:lnSpc>
              <a:spcAft>
                <a:spcPct val="0"/>
              </a:spcAft>
              <a:buFontTx/>
              <a:buAutoNum type="arabicPeriod"/>
            </a:pPr>
            <a:r>
              <a:rPr lang="tr-TR" altLang="tr-TR" sz="2000" dirty="0">
                <a:solidFill>
                  <a:prstClr val="black"/>
                </a:solidFill>
                <a:latin typeface="Calibri" panose="020F0502020204030204"/>
              </a:rPr>
              <a:t>Katların Kaldırılması</a:t>
            </a:r>
          </a:p>
          <a:p>
            <a:pPr marL="476239" lvl="2" indent="0" algn="just" defTabSz="457189" fontAlgn="base">
              <a:lnSpc>
                <a:spcPts val="4133"/>
              </a:lnSpc>
              <a:spcAft>
                <a:spcPct val="0"/>
              </a:spcAft>
              <a:buFontTx/>
              <a:buAutoNum type="arabicPeriod"/>
            </a:pPr>
            <a:r>
              <a:rPr lang="tr-TR" altLang="tr-TR" sz="2000" dirty="0">
                <a:solidFill>
                  <a:prstClr val="black"/>
                </a:solidFill>
                <a:latin typeface="Calibri" panose="020F0502020204030204"/>
              </a:rPr>
              <a:t>Enkaza Alttan Giriş</a:t>
            </a:r>
          </a:p>
        </p:txBody>
      </p:sp>
      <p:sp>
        <p:nvSpPr>
          <p:cNvPr id="5" name="Metin kutusu 4"/>
          <p:cNvSpPr txBox="1"/>
          <p:nvPr/>
        </p:nvSpPr>
        <p:spPr>
          <a:xfrm>
            <a:off x="179512" y="1373863"/>
            <a:ext cx="4979248" cy="461665"/>
          </a:xfrm>
          <a:prstGeom prst="rect">
            <a:avLst/>
          </a:prstGeom>
          <a:noFill/>
        </p:spPr>
        <p:txBody>
          <a:bodyPr wrap="none" lIns="91440" tIns="45720" rIns="91440" bIns="45720" rtlCol="0">
            <a:spAutoFit/>
          </a:bodyPr>
          <a:lstStyle/>
          <a:p>
            <a:pPr defTabSz="914377"/>
            <a:r>
              <a:rPr lang="tr-TR" sz="2400" b="1" dirty="0">
                <a:latin typeface="Verdana" panose="020B0604030504040204" pitchFamily="34" charset="0"/>
                <a:ea typeface="Verdana" panose="020B0604030504040204" pitchFamily="34" charset="0"/>
              </a:rPr>
              <a:t>ENKAZA GİRİŞ TEKNİKLERİ</a:t>
            </a:r>
          </a:p>
        </p:txBody>
      </p:sp>
      <p:sp>
        <p:nvSpPr>
          <p:cNvPr id="6" name="Slayt Numarası Yer Tutucusu 2"/>
          <p:cNvSpPr>
            <a:spLocks noGrp="1"/>
          </p:cNvSpPr>
          <p:nvPr>
            <p:ph type="sldNum" sz="quarter" idx="12"/>
          </p:nvPr>
        </p:nvSpPr>
        <p:spPr>
          <a:xfrm>
            <a:off x="11383547" y="6309215"/>
            <a:ext cx="477543" cy="477542"/>
          </a:xfrm>
        </p:spPr>
        <p:txBody>
          <a:bodyPr/>
          <a:lstStyle/>
          <a:p>
            <a:pPr algn="ctr"/>
            <a:r>
              <a:rPr lang="tr-TR" sz="1400" dirty="0" smtClean="0"/>
              <a:t>29</a:t>
            </a:r>
            <a:endParaRPr lang="tr-TR" sz="1400" dirty="0"/>
          </a:p>
        </p:txBody>
      </p:sp>
    </p:spTree>
    <p:extLst>
      <p:ext uri="{BB962C8B-B14F-4D97-AF65-F5344CB8AC3E}">
        <p14:creationId xmlns:p14="http://schemas.microsoft.com/office/powerpoint/2010/main" val="19629796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701857"/>
            <a:ext cx="11724313" cy="5267903"/>
          </a:xfrm>
        </p:spPr>
        <p:txBody>
          <a:bodyPr>
            <a:noAutofit/>
          </a:bodyPr>
          <a:lstStyle/>
          <a:p>
            <a:pPr marL="0" indent="355591" algn="just" defTabSz="457189" fontAlgn="base">
              <a:lnSpc>
                <a:spcPts val="2933"/>
              </a:lnSpc>
              <a:spcBef>
                <a:spcPts val="0"/>
              </a:spcBef>
              <a:spcAft>
                <a:spcPct val="0"/>
              </a:spcAft>
              <a:buFontTx/>
              <a:buAutoNum type="arabicPeriod"/>
            </a:pPr>
            <a:r>
              <a:rPr lang="tr-TR" altLang="tr-TR" sz="1700" dirty="0">
                <a:solidFill>
                  <a:srgbClr val="FF0000"/>
                </a:solidFill>
                <a:cs typeface="Times New Roman" panose="02020603050405020304" pitchFamily="18" charset="0"/>
              </a:rPr>
              <a:t>Enkaza Yandan Giriş</a:t>
            </a:r>
            <a:r>
              <a:rPr lang="tr-TR" altLang="tr-TR" sz="1700" dirty="0">
                <a:solidFill>
                  <a:srgbClr val="FF0000"/>
                </a:solidFill>
                <a:cs typeface="Arial" panose="020B0604020202020204" pitchFamily="34" charset="0"/>
              </a:rPr>
              <a:t> </a:t>
            </a:r>
            <a:r>
              <a:rPr lang="tr-TR" altLang="tr-TR" sz="1700" dirty="0">
                <a:solidFill>
                  <a:srgbClr val="FF0000"/>
                </a:solidFill>
                <a:cs typeface="Times New Roman" panose="02020603050405020304" pitchFamily="18" charset="0"/>
              </a:rPr>
              <a:t>:</a:t>
            </a:r>
            <a:r>
              <a:rPr lang="tr-TR" altLang="tr-TR" sz="1700" dirty="0">
                <a:solidFill>
                  <a:srgbClr val="111111"/>
                </a:solidFill>
                <a:cs typeface="Times New Roman" panose="02020603050405020304" pitchFamily="18" charset="0"/>
              </a:rPr>
              <a:t> enkazdaki katlar arasındaki boşluklardan yararlanılarak ve bodrumların irtibatlandırılması ile yapılan giriş şeklidir. Dehliz açma şeklinde ilerlenir. Bu sistemde destek malzemeleri kullanmak gerekebilir. Kayma ve göçme risklerine dikkat edilmelidir.</a:t>
            </a:r>
          </a:p>
          <a:p>
            <a:pPr marL="0" indent="355591" algn="just" defTabSz="457189" fontAlgn="base">
              <a:lnSpc>
                <a:spcPts val="2933"/>
              </a:lnSpc>
              <a:spcBef>
                <a:spcPts val="0"/>
              </a:spcBef>
              <a:spcAft>
                <a:spcPct val="0"/>
              </a:spcAft>
              <a:buFontTx/>
              <a:buAutoNum type="arabicPeriod"/>
            </a:pPr>
            <a:r>
              <a:rPr lang="tr-TR" altLang="tr-TR" sz="1700" dirty="0">
                <a:solidFill>
                  <a:srgbClr val="FF0000"/>
                </a:solidFill>
                <a:cs typeface="Arial" panose="020B0604020202020204" pitchFamily="34" charset="0"/>
              </a:rPr>
              <a:t>Enkaza Üstten Giriş :</a:t>
            </a:r>
            <a:r>
              <a:rPr lang="tr-TR" altLang="tr-TR" sz="1700" dirty="0">
                <a:solidFill>
                  <a:srgbClr val="111111"/>
                </a:solidFill>
                <a:cs typeface="Arial" panose="020B0604020202020204" pitchFamily="34" charset="0"/>
              </a:rPr>
              <a:t> yeri belirlenen kişilere bina katlarının delinerek üstten girilmesidir. Enkaza yandan girişe göre daha güvenlidir. Ancak enkaz eğilimli yıkılmış ise kayma riskine dikkat edilmelidir.</a:t>
            </a:r>
          </a:p>
          <a:p>
            <a:pPr marL="0" indent="355591" algn="just" defTabSz="457189" fontAlgn="base">
              <a:lnSpc>
                <a:spcPts val="2933"/>
              </a:lnSpc>
              <a:spcBef>
                <a:spcPts val="0"/>
              </a:spcBef>
              <a:spcAft>
                <a:spcPct val="0"/>
              </a:spcAft>
              <a:buFontTx/>
              <a:buAutoNum type="arabicPeriod"/>
            </a:pPr>
            <a:r>
              <a:rPr lang="tr-TR" altLang="tr-TR" sz="1700" dirty="0">
                <a:solidFill>
                  <a:srgbClr val="FF0000"/>
                </a:solidFill>
                <a:cs typeface="Arial" panose="020B0604020202020204" pitchFamily="34" charset="0"/>
              </a:rPr>
              <a:t>Katların Kaldırılması :</a:t>
            </a:r>
            <a:r>
              <a:rPr lang="tr-TR" altLang="tr-TR" sz="1700" dirty="0">
                <a:solidFill>
                  <a:srgbClr val="111111"/>
                </a:solidFill>
                <a:cs typeface="Arial" panose="020B0604020202020204" pitchFamily="34" charset="0"/>
              </a:rPr>
              <a:t> enkaza girilecek kısım belirlenerek beton plakalar kat kat kesilerek kaldırılır. Bu sistemde kompresör, vinç ve kepçe gibi iş makineleri kullanılabilir. Ancak iş makinelerinin kullanılmasında çok deneyimli ve dikkatli olmak gerekir. İş makineleri kesinlikle enkaz üzerine çıkarılmamalıdır. İş makinesi operatörleri ile ekip komutanı arasında iyi bir uyum sağlanmalıdır. Kesilip kaldırılacak parçaların altı çok iyi kontrol edilmeli, ekipten 2 veya 3 gözcü çalışmaları kontrol ederek herhangi bir tehlikeye meydan verilmemelidir.</a:t>
            </a:r>
            <a:endParaRPr lang="tr-TR" altLang="tr-TR" sz="1700" dirty="0">
              <a:solidFill>
                <a:srgbClr val="FF0000"/>
              </a:solidFill>
              <a:cs typeface="Arial" panose="020B0604020202020204" pitchFamily="34" charset="0"/>
            </a:endParaRPr>
          </a:p>
          <a:p>
            <a:pPr marL="0" indent="355591" algn="just" defTabSz="457189" fontAlgn="base">
              <a:lnSpc>
                <a:spcPts val="2933"/>
              </a:lnSpc>
              <a:spcBef>
                <a:spcPts val="0"/>
              </a:spcBef>
              <a:spcAft>
                <a:spcPct val="0"/>
              </a:spcAft>
              <a:buFontTx/>
              <a:buAutoNum type="arabicPeriod"/>
            </a:pPr>
            <a:r>
              <a:rPr lang="tr-TR" altLang="tr-TR" sz="1700" dirty="0">
                <a:solidFill>
                  <a:srgbClr val="FF0000"/>
                </a:solidFill>
                <a:cs typeface="Arial" panose="020B0604020202020204" pitchFamily="34" charset="0"/>
              </a:rPr>
              <a:t>Enkaza Alttan Giriş: </a:t>
            </a:r>
            <a:r>
              <a:rPr lang="tr-TR" altLang="tr-TR" sz="1700" dirty="0">
                <a:solidFill>
                  <a:srgbClr val="282828"/>
                </a:solidFill>
                <a:cs typeface="Arial" panose="020B0604020202020204" pitchFamily="34" charset="0"/>
              </a:rPr>
              <a:t>enkaza girişin ve kazazedeye ulaşmanın yandan ve üstten giriş tekniklerinde uzun ve riskli olduğu durumlarda kazazedenin bulunduğu yerden daha uzak fakat daha </a:t>
            </a:r>
            <a:r>
              <a:rPr lang="tr-TR" altLang="tr-TR" sz="1700" dirty="0" err="1">
                <a:solidFill>
                  <a:srgbClr val="282828"/>
                </a:solidFill>
                <a:cs typeface="Arial" panose="020B0604020202020204" pitchFamily="34" charset="0"/>
              </a:rPr>
              <a:t>güvemnli</a:t>
            </a:r>
            <a:r>
              <a:rPr lang="tr-TR" altLang="tr-TR" sz="1700" dirty="0">
                <a:solidFill>
                  <a:srgbClr val="282828"/>
                </a:solidFill>
                <a:cs typeface="Arial" panose="020B0604020202020204" pitchFamily="34" charset="0"/>
              </a:rPr>
              <a:t> bir noktadan giriş yapılarak aşağı inilir ve kazazedeye bulunduğu yerin altından ulaşılarak kurtarma yapılır.</a:t>
            </a:r>
            <a:r>
              <a:rPr lang="tr-TR" altLang="tr-TR" sz="1700" dirty="0">
                <a:solidFill>
                  <a:srgbClr val="FF0000"/>
                </a:solidFill>
                <a:cs typeface="Arial" panose="020B0604020202020204" pitchFamily="34" charset="0"/>
              </a:rPr>
              <a:t> </a:t>
            </a:r>
            <a:endParaRPr lang="tr-TR" sz="1700" dirty="0"/>
          </a:p>
        </p:txBody>
      </p:sp>
      <p:sp>
        <p:nvSpPr>
          <p:cNvPr id="4" name="Metin kutusu 3"/>
          <p:cNvSpPr txBox="1"/>
          <p:nvPr/>
        </p:nvSpPr>
        <p:spPr>
          <a:xfrm>
            <a:off x="179512" y="1363703"/>
            <a:ext cx="4979248" cy="461665"/>
          </a:xfrm>
          <a:prstGeom prst="rect">
            <a:avLst/>
          </a:prstGeom>
          <a:noFill/>
        </p:spPr>
        <p:txBody>
          <a:bodyPr wrap="none" lIns="91440" tIns="45720" rIns="91440" bIns="45720" rtlCol="0">
            <a:spAutoFit/>
          </a:bodyPr>
          <a:lstStyle/>
          <a:p>
            <a:pPr defTabSz="914377"/>
            <a:r>
              <a:rPr lang="tr-TR" sz="2400" b="1" dirty="0">
                <a:latin typeface="Verdana" panose="020B0604030504040204" pitchFamily="34" charset="0"/>
                <a:ea typeface="Verdana" panose="020B0604030504040204" pitchFamily="34" charset="0"/>
              </a:rPr>
              <a:t>ENKAZA GİRİŞ TEKNİKLERİ</a:t>
            </a:r>
          </a:p>
        </p:txBody>
      </p:sp>
      <p:sp>
        <p:nvSpPr>
          <p:cNvPr id="5" name="Slayt Numarası Yer Tutucusu 2"/>
          <p:cNvSpPr>
            <a:spLocks noGrp="1"/>
          </p:cNvSpPr>
          <p:nvPr>
            <p:ph type="sldNum" sz="quarter" idx="12"/>
          </p:nvPr>
        </p:nvSpPr>
        <p:spPr>
          <a:xfrm>
            <a:off x="11383547" y="6309215"/>
            <a:ext cx="477543" cy="477542"/>
          </a:xfrm>
        </p:spPr>
        <p:txBody>
          <a:bodyPr/>
          <a:lstStyle/>
          <a:p>
            <a:pPr algn="ctr"/>
            <a:r>
              <a:rPr lang="tr-TR" sz="1400" dirty="0" smtClean="0"/>
              <a:t>30</a:t>
            </a:r>
            <a:endParaRPr lang="tr-TR" sz="1400" dirty="0"/>
          </a:p>
        </p:txBody>
      </p:sp>
    </p:spTree>
    <p:extLst>
      <p:ext uri="{BB962C8B-B14F-4D97-AF65-F5344CB8AC3E}">
        <p14:creationId xmlns:p14="http://schemas.microsoft.com/office/powerpoint/2010/main" val="41730091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79511" y="1879651"/>
            <a:ext cx="11923819" cy="185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spAutoFit/>
          </a:bodyPr>
          <a:lstStyle>
            <a:lvl1pPr>
              <a:tabLst>
                <a:tab pos="4419600" algn="l"/>
              </a:tabLst>
              <a:defRPr>
                <a:solidFill>
                  <a:schemeClr val="tx1"/>
                </a:solidFill>
                <a:latin typeface="Helvetica Light"/>
                <a:cs typeface="Arial" panose="020B0604020202020204" pitchFamily="34" charset="0"/>
              </a:defRPr>
            </a:lvl1pPr>
            <a:lvl2pPr marL="742950" indent="-285750">
              <a:tabLst>
                <a:tab pos="4419600" algn="l"/>
              </a:tabLst>
              <a:defRPr>
                <a:solidFill>
                  <a:schemeClr val="tx1"/>
                </a:solidFill>
                <a:latin typeface="Helvetica Light"/>
                <a:cs typeface="Arial" panose="020B0604020202020204" pitchFamily="34" charset="0"/>
              </a:defRPr>
            </a:lvl2pPr>
            <a:lvl3pPr marL="1143000" indent="-228600">
              <a:tabLst>
                <a:tab pos="4419600" algn="l"/>
              </a:tabLst>
              <a:defRPr>
                <a:solidFill>
                  <a:schemeClr val="tx1"/>
                </a:solidFill>
                <a:latin typeface="Helvetica Light"/>
                <a:cs typeface="Arial" panose="020B0604020202020204" pitchFamily="34" charset="0"/>
              </a:defRPr>
            </a:lvl3pPr>
            <a:lvl4pPr marL="1600200" indent="-228600">
              <a:tabLst>
                <a:tab pos="4419600" algn="l"/>
              </a:tabLst>
              <a:defRPr>
                <a:solidFill>
                  <a:schemeClr val="tx1"/>
                </a:solidFill>
                <a:latin typeface="Helvetica Light"/>
                <a:cs typeface="Arial" panose="020B0604020202020204" pitchFamily="34" charset="0"/>
              </a:defRPr>
            </a:lvl4pPr>
            <a:lvl5pPr marL="2057400" indent="-228600">
              <a:tabLst>
                <a:tab pos="4419600" algn="l"/>
              </a:tabLst>
              <a:defRPr>
                <a:solidFill>
                  <a:schemeClr val="tx1"/>
                </a:solidFill>
                <a:latin typeface="Helvetica Light"/>
                <a:cs typeface="Arial" panose="020B0604020202020204" pitchFamily="34" charset="0"/>
              </a:defRPr>
            </a:lvl5pPr>
            <a:lvl6pPr marL="2514600" indent="-228600" defTabSz="457200" eaLnBrk="0" fontAlgn="base" hangingPunct="0">
              <a:spcBef>
                <a:spcPct val="0"/>
              </a:spcBef>
              <a:spcAft>
                <a:spcPct val="0"/>
              </a:spcAft>
              <a:tabLst>
                <a:tab pos="4419600" algn="l"/>
              </a:tabLst>
              <a:defRPr>
                <a:solidFill>
                  <a:schemeClr val="tx1"/>
                </a:solidFill>
                <a:latin typeface="Helvetica Light"/>
                <a:cs typeface="Arial" panose="020B0604020202020204" pitchFamily="34" charset="0"/>
              </a:defRPr>
            </a:lvl6pPr>
            <a:lvl7pPr marL="2971800" indent="-228600" defTabSz="457200" eaLnBrk="0" fontAlgn="base" hangingPunct="0">
              <a:spcBef>
                <a:spcPct val="0"/>
              </a:spcBef>
              <a:spcAft>
                <a:spcPct val="0"/>
              </a:spcAft>
              <a:tabLst>
                <a:tab pos="4419600" algn="l"/>
              </a:tabLst>
              <a:defRPr>
                <a:solidFill>
                  <a:schemeClr val="tx1"/>
                </a:solidFill>
                <a:latin typeface="Helvetica Light"/>
                <a:cs typeface="Arial" panose="020B0604020202020204" pitchFamily="34" charset="0"/>
              </a:defRPr>
            </a:lvl7pPr>
            <a:lvl8pPr marL="3429000" indent="-228600" defTabSz="457200" eaLnBrk="0" fontAlgn="base" hangingPunct="0">
              <a:spcBef>
                <a:spcPct val="0"/>
              </a:spcBef>
              <a:spcAft>
                <a:spcPct val="0"/>
              </a:spcAft>
              <a:tabLst>
                <a:tab pos="4419600" algn="l"/>
              </a:tabLst>
              <a:defRPr>
                <a:solidFill>
                  <a:schemeClr val="tx1"/>
                </a:solidFill>
                <a:latin typeface="Helvetica Light"/>
                <a:cs typeface="Arial" panose="020B0604020202020204" pitchFamily="34" charset="0"/>
              </a:defRPr>
            </a:lvl8pPr>
            <a:lvl9pPr marL="3886200" indent="-228600" defTabSz="457200" eaLnBrk="0" fontAlgn="base" hangingPunct="0">
              <a:spcBef>
                <a:spcPct val="0"/>
              </a:spcBef>
              <a:spcAft>
                <a:spcPct val="0"/>
              </a:spcAft>
              <a:tabLst>
                <a:tab pos="4419600" algn="l"/>
              </a:tabLst>
              <a:defRPr>
                <a:solidFill>
                  <a:schemeClr val="tx1"/>
                </a:solidFill>
                <a:latin typeface="Helvetica Light"/>
                <a:cs typeface="Arial" panose="020B0604020202020204" pitchFamily="34" charset="0"/>
              </a:defRPr>
            </a:lvl9pPr>
          </a:lstStyle>
          <a:p>
            <a:pPr indent="476239" algn="just" defTabSz="457189" eaLnBrk="0" fontAlgn="base" hangingPunct="0">
              <a:lnSpc>
                <a:spcPct val="200000"/>
              </a:lnSpc>
              <a:spcBef>
                <a:spcPct val="0"/>
              </a:spcBef>
              <a:spcAft>
                <a:spcPct val="0"/>
              </a:spcAft>
              <a:tabLst>
                <a:tab pos="4419490" algn="l"/>
              </a:tabLst>
              <a:defRPr/>
            </a:pPr>
            <a:r>
              <a:rPr lang="tr-TR" altLang="tr-TR" sz="2000" kern="0" dirty="0">
                <a:solidFill>
                  <a:srgbClr val="282828"/>
                </a:solidFill>
                <a:latin typeface="Calibri" panose="020F0502020204030204" pitchFamily="34" charset="0"/>
              </a:rPr>
              <a:t>Arama–kurtarma çalışması yaparken çalışan personelin, malzemenin, yaralının emniyetini sağlamak ve enkaz içerisinde güvenli çalışabilmek için kaldırılan ağır kütlelerin, kaldırıldıktan sonra emniyete alınmasını, kontrolümüzden çıkıp yıkılmasını önlemek amacıyla kullanılan malzemelere “</a:t>
            </a:r>
            <a:r>
              <a:rPr lang="tr-TR" altLang="tr-TR" sz="2000" b="1" kern="0" dirty="0">
                <a:solidFill>
                  <a:srgbClr val="282828"/>
                </a:solidFill>
                <a:latin typeface="Calibri" panose="020F0502020204030204" pitchFamily="34" charset="0"/>
              </a:rPr>
              <a:t>Destek Malzemeleri</a:t>
            </a:r>
            <a:r>
              <a:rPr lang="tr-TR" altLang="tr-TR" sz="2000" kern="0" dirty="0">
                <a:solidFill>
                  <a:srgbClr val="282828"/>
                </a:solidFill>
                <a:latin typeface="Calibri" panose="020F0502020204030204" pitchFamily="34" charset="0"/>
              </a:rPr>
              <a:t>” denir.</a:t>
            </a:r>
            <a:endParaRPr lang="tr-TR" altLang="tr-TR" sz="2000" kern="0" dirty="0">
              <a:solidFill>
                <a:srgbClr val="282828"/>
              </a:solidFill>
            </a:endParaRPr>
          </a:p>
        </p:txBody>
      </p:sp>
      <p:sp>
        <p:nvSpPr>
          <p:cNvPr id="5" name="Metin kutusu 4"/>
          <p:cNvSpPr txBox="1"/>
          <p:nvPr/>
        </p:nvSpPr>
        <p:spPr>
          <a:xfrm>
            <a:off x="179511" y="1420249"/>
            <a:ext cx="8291052" cy="461665"/>
          </a:xfrm>
          <a:prstGeom prst="rect">
            <a:avLst/>
          </a:prstGeom>
          <a:noFill/>
        </p:spPr>
        <p:txBody>
          <a:bodyPr wrap="none" lIns="91440" tIns="45720" rIns="91440" bIns="45720" rtlCol="0">
            <a:spAutoFit/>
          </a:bodyPr>
          <a:lstStyle/>
          <a:p>
            <a:pPr defTabSz="914377"/>
            <a:r>
              <a:rPr lang="tr-TR" sz="2400" b="1" dirty="0">
                <a:latin typeface="Verdana" panose="020B0604030504040204" pitchFamily="34" charset="0"/>
                <a:ea typeface="Verdana" panose="020B0604030504040204" pitchFamily="34" charset="0"/>
              </a:rPr>
              <a:t>ENKAZIN DESTEKLENMESİ VE EMNİYETE ALMA</a:t>
            </a:r>
          </a:p>
        </p:txBody>
      </p:sp>
      <p:pic>
        <p:nvPicPr>
          <p:cNvPr id="4098" name="Picture 2" descr="ENKAZIN DESTEKLENMES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4358" y="3735683"/>
            <a:ext cx="2563284" cy="2563284"/>
          </a:xfrm>
          <a:prstGeom prst="rect">
            <a:avLst/>
          </a:prstGeom>
          <a:noFill/>
          <a:extLst>
            <a:ext uri="{909E8E84-426E-40DD-AFC4-6F175D3DCCD1}">
              <a14:hiddenFill xmlns:a14="http://schemas.microsoft.com/office/drawing/2010/main">
                <a:solidFill>
                  <a:srgbClr val="FFFFFF"/>
                </a:solidFill>
              </a14:hiddenFill>
            </a:ext>
          </a:extLst>
        </p:spPr>
      </p:pic>
      <p:sp>
        <p:nvSpPr>
          <p:cNvPr id="6" name="Slayt Numarası Yer Tutucusu 2"/>
          <p:cNvSpPr>
            <a:spLocks noGrp="1"/>
          </p:cNvSpPr>
          <p:nvPr>
            <p:ph type="sldNum" sz="quarter" idx="12"/>
          </p:nvPr>
        </p:nvSpPr>
        <p:spPr>
          <a:xfrm>
            <a:off x="11383547" y="6309215"/>
            <a:ext cx="477543" cy="477542"/>
          </a:xfrm>
        </p:spPr>
        <p:txBody>
          <a:bodyPr/>
          <a:lstStyle/>
          <a:p>
            <a:pPr algn="ctr"/>
            <a:r>
              <a:rPr lang="tr-TR" sz="1400" dirty="0" smtClean="0"/>
              <a:t>31</a:t>
            </a:r>
            <a:endParaRPr lang="tr-TR" sz="1400" dirty="0"/>
          </a:p>
        </p:txBody>
      </p:sp>
    </p:spTree>
    <p:extLst>
      <p:ext uri="{BB962C8B-B14F-4D97-AF65-F5344CB8AC3E}">
        <p14:creationId xmlns:p14="http://schemas.microsoft.com/office/powerpoint/2010/main" val="6280915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08392" y="2266938"/>
            <a:ext cx="11768648" cy="403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spAutoFit/>
          </a:bodyPr>
          <a:lstStyle>
            <a:lvl1pPr>
              <a:defRPr>
                <a:solidFill>
                  <a:schemeClr val="tx1"/>
                </a:solidFill>
                <a:latin typeface="Helvetica Light"/>
                <a:cs typeface="Arial" panose="020B0604020202020204" pitchFamily="34" charset="0"/>
              </a:defRPr>
            </a:lvl1pPr>
            <a:lvl2pPr marL="742950" indent="-285750">
              <a:defRPr>
                <a:solidFill>
                  <a:schemeClr val="tx1"/>
                </a:solidFill>
                <a:latin typeface="Helvetica Light"/>
                <a:cs typeface="Arial" panose="020B0604020202020204" pitchFamily="34" charset="0"/>
              </a:defRPr>
            </a:lvl2pPr>
            <a:lvl3pPr marL="1143000" indent="-228600">
              <a:defRPr>
                <a:solidFill>
                  <a:schemeClr val="tx1"/>
                </a:solidFill>
                <a:latin typeface="Helvetica Light"/>
                <a:cs typeface="Arial" panose="020B0604020202020204" pitchFamily="34" charset="0"/>
              </a:defRPr>
            </a:lvl3pPr>
            <a:lvl4pPr marL="1600200" indent="-228600">
              <a:defRPr>
                <a:solidFill>
                  <a:schemeClr val="tx1"/>
                </a:solidFill>
                <a:latin typeface="Helvetica Light"/>
                <a:cs typeface="Arial" panose="020B0604020202020204" pitchFamily="34" charset="0"/>
              </a:defRPr>
            </a:lvl4pPr>
            <a:lvl5pPr marL="2057400" indent="-228600">
              <a:defRPr>
                <a:solidFill>
                  <a:schemeClr val="tx1"/>
                </a:solidFill>
                <a:latin typeface="Helvetica Ligh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9pPr>
          </a:lstStyle>
          <a:p>
            <a:pPr marL="243411" defTabSz="457189" eaLnBrk="0" fontAlgn="base" hangingPunct="0">
              <a:lnSpc>
                <a:spcPct val="200000"/>
              </a:lnSpc>
              <a:spcBef>
                <a:spcPct val="0"/>
              </a:spcBef>
              <a:spcAft>
                <a:spcPct val="0"/>
              </a:spcAft>
              <a:defRPr/>
            </a:pPr>
            <a:r>
              <a:rPr lang="tr-TR" altLang="tr-TR" sz="2133" kern="0" dirty="0">
                <a:solidFill>
                  <a:srgbClr val="282828"/>
                </a:solidFill>
                <a:latin typeface="Calibri" panose="020F0502020204030204"/>
              </a:rPr>
              <a:t>1- </a:t>
            </a:r>
            <a:r>
              <a:rPr lang="tr-TR" altLang="tr-TR" sz="2133" kern="0" dirty="0" err="1">
                <a:solidFill>
                  <a:srgbClr val="282828"/>
                </a:solidFill>
                <a:latin typeface="Calibri" panose="020F0502020204030204"/>
              </a:rPr>
              <a:t>Emprovize</a:t>
            </a:r>
            <a:r>
              <a:rPr lang="tr-TR" altLang="tr-TR" sz="2133" kern="0" dirty="0">
                <a:solidFill>
                  <a:srgbClr val="282828"/>
                </a:solidFill>
                <a:latin typeface="Calibri" panose="020F0502020204030204"/>
              </a:rPr>
              <a:t> Destek Malzemeleri </a:t>
            </a:r>
          </a:p>
          <a:p>
            <a:pPr marL="243411" defTabSz="457189" eaLnBrk="0" fontAlgn="base" hangingPunct="0">
              <a:lnSpc>
                <a:spcPct val="200000"/>
              </a:lnSpc>
              <a:spcBef>
                <a:spcPct val="0"/>
              </a:spcBef>
              <a:spcAft>
                <a:spcPct val="0"/>
              </a:spcAft>
              <a:defRPr/>
            </a:pPr>
            <a:r>
              <a:rPr lang="tr-TR" altLang="tr-TR" sz="2133" kern="0" dirty="0">
                <a:solidFill>
                  <a:srgbClr val="282828"/>
                </a:solidFill>
                <a:latin typeface="Calibri" panose="020F0502020204030204"/>
              </a:rPr>
              <a:t>2- Hazır Destek Malzemeleri </a:t>
            </a:r>
          </a:p>
          <a:p>
            <a:pPr marL="243411" indent="355591" defTabSz="457189" eaLnBrk="0" fontAlgn="base" hangingPunct="0">
              <a:lnSpc>
                <a:spcPct val="200000"/>
              </a:lnSpc>
              <a:spcBef>
                <a:spcPct val="0"/>
              </a:spcBef>
              <a:spcAft>
                <a:spcPct val="0"/>
              </a:spcAft>
              <a:defRPr/>
            </a:pPr>
            <a:r>
              <a:rPr lang="tr-TR" altLang="tr-TR" sz="2133" kern="0" dirty="0">
                <a:solidFill>
                  <a:srgbClr val="282828"/>
                </a:solidFill>
                <a:latin typeface="Calibri" panose="020F0502020204030204"/>
              </a:rPr>
              <a:t>A) Plastik ve Poliüretan Destek Malzemeleri</a:t>
            </a:r>
          </a:p>
          <a:p>
            <a:pPr marL="243411" indent="355591" defTabSz="457189" eaLnBrk="0" fontAlgn="base" hangingPunct="0">
              <a:lnSpc>
                <a:spcPct val="200000"/>
              </a:lnSpc>
              <a:spcBef>
                <a:spcPct val="0"/>
              </a:spcBef>
              <a:spcAft>
                <a:spcPct val="0"/>
              </a:spcAft>
              <a:defRPr/>
            </a:pPr>
            <a:r>
              <a:rPr lang="tr-TR" altLang="tr-TR" sz="2133" kern="0" dirty="0">
                <a:solidFill>
                  <a:srgbClr val="282828"/>
                </a:solidFill>
                <a:latin typeface="Calibri" panose="020F0502020204030204"/>
              </a:rPr>
              <a:t>B) Mekanik Destek Malzemeleri </a:t>
            </a:r>
          </a:p>
          <a:p>
            <a:pPr marL="243411" indent="355591" defTabSz="457189" eaLnBrk="0" fontAlgn="base" hangingPunct="0">
              <a:lnSpc>
                <a:spcPct val="200000"/>
              </a:lnSpc>
              <a:spcBef>
                <a:spcPct val="0"/>
              </a:spcBef>
              <a:spcAft>
                <a:spcPct val="0"/>
              </a:spcAft>
              <a:defRPr/>
            </a:pPr>
            <a:r>
              <a:rPr lang="tr-TR" altLang="tr-TR" sz="2133" kern="0" dirty="0">
                <a:solidFill>
                  <a:srgbClr val="282828"/>
                </a:solidFill>
                <a:latin typeface="Calibri" panose="020F0502020204030204"/>
              </a:rPr>
              <a:t>C) Hidrolik Destek Malzemeleri </a:t>
            </a:r>
          </a:p>
          <a:p>
            <a:pPr marL="243411" indent="355591" defTabSz="457189" eaLnBrk="0" fontAlgn="base" hangingPunct="0">
              <a:lnSpc>
                <a:spcPct val="200000"/>
              </a:lnSpc>
              <a:spcBef>
                <a:spcPct val="0"/>
              </a:spcBef>
              <a:spcAft>
                <a:spcPct val="0"/>
              </a:spcAft>
              <a:defRPr/>
            </a:pPr>
            <a:r>
              <a:rPr lang="tr-TR" altLang="tr-TR" sz="2133" kern="0" dirty="0">
                <a:solidFill>
                  <a:srgbClr val="282828"/>
                </a:solidFill>
                <a:latin typeface="Calibri" panose="020F0502020204030204"/>
              </a:rPr>
              <a:t>D) Krikolar(Yardımcı Destek Malzemeleri) </a:t>
            </a:r>
          </a:p>
        </p:txBody>
      </p:sp>
      <p:sp>
        <p:nvSpPr>
          <p:cNvPr id="5" name="Metin kutusu 4"/>
          <p:cNvSpPr txBox="1"/>
          <p:nvPr/>
        </p:nvSpPr>
        <p:spPr>
          <a:xfrm>
            <a:off x="331913" y="1658343"/>
            <a:ext cx="4095993" cy="461665"/>
          </a:xfrm>
          <a:prstGeom prst="rect">
            <a:avLst/>
          </a:prstGeom>
          <a:noFill/>
        </p:spPr>
        <p:txBody>
          <a:bodyPr wrap="none" lIns="91440" tIns="45720" rIns="91440" bIns="45720" rtlCol="0">
            <a:spAutoFit/>
          </a:bodyPr>
          <a:lstStyle/>
          <a:p>
            <a:pPr defTabSz="914377"/>
            <a:r>
              <a:rPr lang="tr-TR" sz="2400" b="1" dirty="0">
                <a:latin typeface="Verdana" panose="020B0604030504040204" pitchFamily="34" charset="0"/>
                <a:ea typeface="Verdana" panose="020B0604030504040204" pitchFamily="34" charset="0"/>
              </a:rPr>
              <a:t>DESTEK MALZEMELERİ</a:t>
            </a:r>
          </a:p>
        </p:txBody>
      </p:sp>
      <p:sp>
        <p:nvSpPr>
          <p:cNvPr id="6" name="Slayt Numarası Yer Tutucusu 2"/>
          <p:cNvSpPr>
            <a:spLocks noGrp="1"/>
          </p:cNvSpPr>
          <p:nvPr>
            <p:ph type="sldNum" sz="quarter" idx="12"/>
          </p:nvPr>
        </p:nvSpPr>
        <p:spPr>
          <a:xfrm>
            <a:off x="11383547" y="6309215"/>
            <a:ext cx="477543" cy="477542"/>
          </a:xfrm>
        </p:spPr>
        <p:txBody>
          <a:bodyPr/>
          <a:lstStyle/>
          <a:p>
            <a:pPr algn="ctr"/>
            <a:r>
              <a:rPr lang="tr-TR" sz="1400" dirty="0" smtClean="0"/>
              <a:t>32</a:t>
            </a:r>
            <a:endParaRPr lang="tr-TR" sz="1400" dirty="0"/>
          </a:p>
        </p:txBody>
      </p:sp>
    </p:spTree>
    <p:extLst>
      <p:ext uri="{BB962C8B-B14F-4D97-AF65-F5344CB8AC3E}">
        <p14:creationId xmlns:p14="http://schemas.microsoft.com/office/powerpoint/2010/main" val="3032606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79513" y="2171645"/>
            <a:ext cx="5323303" cy="419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spAutoFit/>
          </a:bodyPr>
          <a:lstStyle>
            <a:lvl1pPr>
              <a:defRPr>
                <a:solidFill>
                  <a:schemeClr val="tx1"/>
                </a:solidFill>
                <a:latin typeface="Helvetica Light"/>
                <a:cs typeface="Arial" panose="020B0604020202020204" pitchFamily="34" charset="0"/>
              </a:defRPr>
            </a:lvl1pPr>
            <a:lvl2pPr marL="742950" indent="-285750">
              <a:defRPr>
                <a:solidFill>
                  <a:schemeClr val="tx1"/>
                </a:solidFill>
                <a:latin typeface="Helvetica Light"/>
                <a:cs typeface="Arial" panose="020B0604020202020204" pitchFamily="34" charset="0"/>
              </a:defRPr>
            </a:lvl2pPr>
            <a:lvl3pPr marL="1143000" indent="-228600">
              <a:defRPr>
                <a:solidFill>
                  <a:schemeClr val="tx1"/>
                </a:solidFill>
                <a:latin typeface="Helvetica Light"/>
                <a:cs typeface="Arial" panose="020B0604020202020204" pitchFamily="34" charset="0"/>
              </a:defRPr>
            </a:lvl3pPr>
            <a:lvl4pPr marL="1600200" indent="-228600">
              <a:defRPr>
                <a:solidFill>
                  <a:schemeClr val="tx1"/>
                </a:solidFill>
                <a:latin typeface="Helvetica Light"/>
                <a:cs typeface="Arial" panose="020B0604020202020204" pitchFamily="34" charset="0"/>
              </a:defRPr>
            </a:lvl4pPr>
            <a:lvl5pPr marL="2057400" indent="-228600">
              <a:defRPr>
                <a:solidFill>
                  <a:schemeClr val="tx1"/>
                </a:solidFill>
                <a:latin typeface="Helvetica Ligh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9pPr>
          </a:lstStyle>
          <a:p>
            <a:pPr indent="355591" algn="just" defTabSz="457189" eaLnBrk="0" fontAlgn="base" hangingPunct="0">
              <a:lnSpc>
                <a:spcPct val="150000"/>
              </a:lnSpc>
              <a:spcBef>
                <a:spcPct val="0"/>
              </a:spcBef>
              <a:spcAft>
                <a:spcPct val="0"/>
              </a:spcAft>
              <a:defRPr/>
            </a:pPr>
            <a:r>
              <a:rPr lang="tr-TR" altLang="tr-TR" sz="2000" kern="0" dirty="0">
                <a:solidFill>
                  <a:srgbClr val="282828"/>
                </a:solidFill>
                <a:latin typeface="Calibri" panose="020F0502020204030204"/>
              </a:rPr>
              <a:t>Enkaz arasında çalışırken yıkılmaya meyilli açık pencere ve kapıların desteklenmesi amacıyla ortamda bulunan(kalas, kitap, taş, demir, beton blok vb.) malzemelere denir.</a:t>
            </a:r>
          </a:p>
          <a:p>
            <a:pPr indent="355591" algn="just" defTabSz="457189" eaLnBrk="0" fontAlgn="base" hangingPunct="0">
              <a:lnSpc>
                <a:spcPct val="150000"/>
              </a:lnSpc>
              <a:spcBef>
                <a:spcPct val="0"/>
              </a:spcBef>
              <a:spcAft>
                <a:spcPct val="0"/>
              </a:spcAft>
              <a:defRPr/>
            </a:pPr>
            <a:r>
              <a:rPr lang="tr-TR" altLang="tr-TR" sz="2000" kern="0" dirty="0">
                <a:solidFill>
                  <a:srgbClr val="282828"/>
                </a:solidFill>
                <a:latin typeface="Calibri" panose="020F0502020204030204"/>
              </a:rPr>
              <a:t>Yalnız kenarları yıkılmaya meyilli aralıkları, her iki tarafına bir takoz konularak her iki takoza dik başka bir takoz ile sıkıştırmak sureti ile emniyete alınmasından İbarettir. Bu şekilde Sıkıştırılan yan duvarlar Bir süre daha yıkılmazlar.</a:t>
            </a:r>
          </a:p>
        </p:txBody>
      </p:sp>
      <p:pic>
        <p:nvPicPr>
          <p:cNvPr id="5" name="7 Resim" descr="C:\Users\adlaphotography\Desktop\IMG_45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3868" y="4231649"/>
            <a:ext cx="4909520" cy="218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etin kutusu 5"/>
          <p:cNvSpPr txBox="1"/>
          <p:nvPr/>
        </p:nvSpPr>
        <p:spPr>
          <a:xfrm>
            <a:off x="179513" y="1387377"/>
            <a:ext cx="5428810" cy="830997"/>
          </a:xfrm>
          <a:prstGeom prst="rect">
            <a:avLst/>
          </a:prstGeom>
          <a:noFill/>
        </p:spPr>
        <p:txBody>
          <a:bodyPr wrap="square" lIns="91440" tIns="45720" rIns="91440" bIns="45720" rtlCol="0">
            <a:spAutoFit/>
          </a:bodyPr>
          <a:lstStyle/>
          <a:p>
            <a:pPr algn="ctr" defTabSz="914377"/>
            <a:r>
              <a:rPr lang="tr-TR" sz="2400" b="1" dirty="0">
                <a:latin typeface="Verdana" panose="020B0604030504040204" pitchFamily="34" charset="0"/>
                <a:ea typeface="Verdana" panose="020B0604030504040204" pitchFamily="34" charset="0"/>
              </a:rPr>
              <a:t>1) EMPROVİZE DESTEK MALZEMELERİ</a:t>
            </a:r>
          </a:p>
        </p:txBody>
      </p:sp>
      <p:pic>
        <p:nvPicPr>
          <p:cNvPr id="11266" name="Picture 2" descr="image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8323" y="1618209"/>
            <a:ext cx="3371851" cy="254454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15"/>
          <p:cNvPicPr>
            <a:picLocks noChangeAspect="1" noChangeArrowheads="1"/>
          </p:cNvPicPr>
          <p:nvPr/>
        </p:nvPicPr>
        <p:blipFill rotWithShape="1">
          <a:blip r:embed="rId4">
            <a:extLst>
              <a:ext uri="{28A0092B-C50C-407E-A947-70E740481C1C}">
                <a14:useLocalDpi xmlns:a14="http://schemas.microsoft.com/office/drawing/2010/main" val="0"/>
              </a:ext>
            </a:extLst>
          </a:blip>
          <a:srcRect r="43124"/>
          <a:stretch/>
        </p:blipFill>
        <p:spPr bwMode="auto">
          <a:xfrm>
            <a:off x="9126085" y="1618210"/>
            <a:ext cx="3065916" cy="2544543"/>
          </a:xfrm>
          <a:prstGeom prst="rect">
            <a:avLst/>
          </a:prstGeom>
          <a:noFill/>
          <a:extLst>
            <a:ext uri="{909E8E84-426E-40DD-AFC4-6F175D3DCCD1}">
              <a14:hiddenFill xmlns:a14="http://schemas.microsoft.com/office/drawing/2010/main">
                <a:solidFill>
                  <a:srgbClr val="FFFFFF"/>
                </a:solidFill>
              </a14:hiddenFill>
            </a:ext>
          </a:extLst>
        </p:spPr>
      </p:pic>
      <p:sp>
        <p:nvSpPr>
          <p:cNvPr id="7" name="Slayt Numarası Yer Tutucusu 2"/>
          <p:cNvSpPr>
            <a:spLocks noGrp="1"/>
          </p:cNvSpPr>
          <p:nvPr>
            <p:ph type="sldNum" sz="quarter" idx="12"/>
          </p:nvPr>
        </p:nvSpPr>
        <p:spPr>
          <a:xfrm>
            <a:off x="11383547" y="6309215"/>
            <a:ext cx="477543" cy="477542"/>
          </a:xfrm>
        </p:spPr>
        <p:txBody>
          <a:bodyPr/>
          <a:lstStyle/>
          <a:p>
            <a:pPr algn="ctr"/>
            <a:r>
              <a:rPr lang="tr-TR" sz="1400" dirty="0" smtClean="0"/>
              <a:t>33</a:t>
            </a:r>
            <a:endParaRPr lang="tr-TR" sz="1400" dirty="0"/>
          </a:p>
        </p:txBody>
      </p:sp>
    </p:spTree>
    <p:extLst>
      <p:ext uri="{BB962C8B-B14F-4D97-AF65-F5344CB8AC3E}">
        <p14:creationId xmlns:p14="http://schemas.microsoft.com/office/powerpoint/2010/main" val="17286165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3087919"/>
            <a:ext cx="7132320" cy="599151"/>
          </a:xfrm>
        </p:spPr>
        <p:txBody>
          <a:bodyPr>
            <a:normAutofit/>
          </a:bodyPr>
          <a:lstStyle/>
          <a:p>
            <a:pPr algn="ctr"/>
            <a:r>
              <a:rPr lang="tr-TR" sz="2667" b="1" dirty="0">
                <a:latin typeface="+mn-lt"/>
              </a:rPr>
              <a:t>DOMUZ DAMI</a:t>
            </a:r>
          </a:p>
        </p:txBody>
      </p:sp>
      <p:sp>
        <p:nvSpPr>
          <p:cNvPr id="4" name="Rectangle 1"/>
          <p:cNvSpPr>
            <a:spLocks noChangeArrowheads="1"/>
          </p:cNvSpPr>
          <p:nvPr/>
        </p:nvSpPr>
        <p:spPr bwMode="auto">
          <a:xfrm>
            <a:off x="98476" y="3687070"/>
            <a:ext cx="6746292" cy="2390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spAutoFit/>
          </a:bodyPr>
          <a:lstStyle>
            <a:lvl1pPr>
              <a:defRPr>
                <a:solidFill>
                  <a:schemeClr val="tx1"/>
                </a:solidFill>
                <a:latin typeface="Helvetica Light"/>
                <a:cs typeface="Arial" panose="020B0604020202020204" pitchFamily="34" charset="0"/>
              </a:defRPr>
            </a:lvl1pPr>
            <a:lvl2pPr marL="742950" indent="-285750">
              <a:defRPr>
                <a:solidFill>
                  <a:schemeClr val="tx1"/>
                </a:solidFill>
                <a:latin typeface="Helvetica Light"/>
                <a:cs typeface="Arial" panose="020B0604020202020204" pitchFamily="34" charset="0"/>
              </a:defRPr>
            </a:lvl2pPr>
            <a:lvl3pPr marL="1143000" indent="-228600">
              <a:defRPr>
                <a:solidFill>
                  <a:schemeClr val="tx1"/>
                </a:solidFill>
                <a:latin typeface="Helvetica Light"/>
                <a:cs typeface="Arial" panose="020B0604020202020204" pitchFamily="34" charset="0"/>
              </a:defRPr>
            </a:lvl3pPr>
            <a:lvl4pPr marL="1600200" indent="-228600">
              <a:defRPr>
                <a:solidFill>
                  <a:schemeClr val="tx1"/>
                </a:solidFill>
                <a:latin typeface="Helvetica Light"/>
                <a:cs typeface="Arial" panose="020B0604020202020204" pitchFamily="34" charset="0"/>
              </a:defRPr>
            </a:lvl4pPr>
            <a:lvl5pPr marL="2057400" indent="-228600">
              <a:defRPr>
                <a:solidFill>
                  <a:schemeClr val="tx1"/>
                </a:solidFill>
                <a:latin typeface="Helvetica Ligh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9pPr>
          </a:lstStyle>
          <a:p>
            <a:pPr indent="355591" algn="just" defTabSz="457189" eaLnBrk="0" fontAlgn="base" hangingPunct="0">
              <a:lnSpc>
                <a:spcPct val="200000"/>
              </a:lnSpc>
              <a:spcBef>
                <a:spcPct val="0"/>
              </a:spcBef>
              <a:spcAft>
                <a:spcPct val="0"/>
              </a:spcAft>
              <a:defRPr/>
            </a:pPr>
            <a:r>
              <a:rPr lang="tr-TR" altLang="tr-TR" sz="1867" kern="0" dirty="0">
                <a:solidFill>
                  <a:srgbClr val="282828"/>
                </a:solidFill>
                <a:latin typeface="Calibri" panose="020F0502020204030204"/>
              </a:rPr>
              <a:t>10x10'luk 50-60 CM. Uzunluğunda meşe, kayın gibi kalaslardan yapılır. Yuvarlak kalaslar kullanılmaz. Kolon, kiriş ve tavan gibi büyük yükleri taşır. Girişten itibaren 1,5 m. aralıklarla yapmak uygundur. En üstü 5'li elemanla düzenlemek taşıma kapasitesini artırır.</a:t>
            </a:r>
          </a:p>
        </p:txBody>
      </p:sp>
      <p:pic>
        <p:nvPicPr>
          <p:cNvPr id="5" name="8 Resim" descr="Şekil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4768" y="2019452"/>
            <a:ext cx="5160963" cy="40585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179513" y="1788619"/>
            <a:ext cx="6750566" cy="461665"/>
          </a:xfrm>
          <a:prstGeom prst="rect">
            <a:avLst/>
          </a:prstGeom>
          <a:noFill/>
        </p:spPr>
        <p:txBody>
          <a:bodyPr wrap="none" lIns="91440" tIns="45720" rIns="91440" bIns="45720" rtlCol="0">
            <a:spAutoFit/>
          </a:bodyPr>
          <a:lstStyle/>
          <a:p>
            <a:pPr defTabSz="914377"/>
            <a:r>
              <a:rPr lang="tr-TR" sz="2400" b="1" dirty="0">
                <a:latin typeface="Verdana" panose="020B0604030504040204" pitchFamily="34" charset="0"/>
                <a:ea typeface="Verdana" panose="020B0604030504040204" pitchFamily="34" charset="0"/>
              </a:rPr>
              <a:t>1) EMPROVİZE DESTEK MALZEMELERİ</a:t>
            </a:r>
          </a:p>
        </p:txBody>
      </p:sp>
      <p:sp>
        <p:nvSpPr>
          <p:cNvPr id="7" name="Slayt Numarası Yer Tutucusu 2"/>
          <p:cNvSpPr>
            <a:spLocks noGrp="1"/>
          </p:cNvSpPr>
          <p:nvPr>
            <p:ph type="sldNum" sz="quarter" idx="12"/>
          </p:nvPr>
        </p:nvSpPr>
        <p:spPr>
          <a:xfrm>
            <a:off x="11383547" y="6309215"/>
            <a:ext cx="477543" cy="477542"/>
          </a:xfrm>
        </p:spPr>
        <p:txBody>
          <a:bodyPr/>
          <a:lstStyle/>
          <a:p>
            <a:pPr algn="ctr"/>
            <a:r>
              <a:rPr lang="tr-TR" sz="1400" dirty="0" smtClean="0"/>
              <a:t>34</a:t>
            </a:r>
            <a:endParaRPr lang="tr-TR" sz="1400" dirty="0"/>
          </a:p>
        </p:txBody>
      </p:sp>
    </p:spTree>
    <p:extLst>
      <p:ext uri="{BB962C8B-B14F-4D97-AF65-F5344CB8AC3E}">
        <p14:creationId xmlns:p14="http://schemas.microsoft.com/office/powerpoint/2010/main" val="26792746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79513" y="2425970"/>
            <a:ext cx="11790815" cy="123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spAutoFit/>
          </a:bodyPr>
          <a:lstStyle>
            <a:lvl1pPr>
              <a:defRPr>
                <a:solidFill>
                  <a:schemeClr val="tx1"/>
                </a:solidFill>
                <a:latin typeface="Helvetica Light"/>
                <a:cs typeface="Arial" panose="020B0604020202020204" pitchFamily="34" charset="0"/>
              </a:defRPr>
            </a:lvl1pPr>
            <a:lvl2pPr marL="742950" indent="-285750">
              <a:defRPr>
                <a:solidFill>
                  <a:schemeClr val="tx1"/>
                </a:solidFill>
                <a:latin typeface="Helvetica Light"/>
                <a:cs typeface="Arial" panose="020B0604020202020204" pitchFamily="34" charset="0"/>
              </a:defRPr>
            </a:lvl2pPr>
            <a:lvl3pPr marL="1143000" indent="-228600">
              <a:defRPr>
                <a:solidFill>
                  <a:schemeClr val="tx1"/>
                </a:solidFill>
                <a:latin typeface="Helvetica Light"/>
                <a:cs typeface="Arial" panose="020B0604020202020204" pitchFamily="34" charset="0"/>
              </a:defRPr>
            </a:lvl3pPr>
            <a:lvl4pPr marL="1600200" indent="-228600">
              <a:defRPr>
                <a:solidFill>
                  <a:schemeClr val="tx1"/>
                </a:solidFill>
                <a:latin typeface="Helvetica Light"/>
                <a:cs typeface="Arial" panose="020B0604020202020204" pitchFamily="34" charset="0"/>
              </a:defRPr>
            </a:lvl4pPr>
            <a:lvl5pPr marL="2057400" indent="-228600">
              <a:defRPr>
                <a:solidFill>
                  <a:schemeClr val="tx1"/>
                </a:solidFill>
                <a:latin typeface="Helvetica Ligh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9pPr>
          </a:lstStyle>
          <a:p>
            <a:pPr indent="355591" algn="just" defTabSz="457189" eaLnBrk="0" fontAlgn="base" hangingPunct="0">
              <a:lnSpc>
                <a:spcPct val="200000"/>
              </a:lnSpc>
              <a:spcBef>
                <a:spcPct val="0"/>
              </a:spcBef>
              <a:spcAft>
                <a:spcPct val="0"/>
              </a:spcAft>
              <a:defRPr/>
            </a:pPr>
            <a:r>
              <a:rPr lang="tr-TR" altLang="tr-TR" sz="2000" kern="0" dirty="0">
                <a:solidFill>
                  <a:srgbClr val="282828"/>
                </a:solidFill>
                <a:latin typeface="Calibri" panose="020F0502020204030204"/>
              </a:rPr>
              <a:t>Sert sağlam plastikten yapılmış, gaz yağı tenekeleri gibi değişik ebatlarda ve portatif olurlar. Bunlar dik ve yan kullanabilirler. 40-50 ton taşıma kapasiteleri vardır</a:t>
            </a:r>
          </a:p>
        </p:txBody>
      </p:sp>
      <p:pic>
        <p:nvPicPr>
          <p:cNvPr id="5" name="9 Resim" descr="image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8623" y="3663232"/>
            <a:ext cx="5692591" cy="284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etin kutusu 5"/>
          <p:cNvSpPr txBox="1"/>
          <p:nvPr/>
        </p:nvSpPr>
        <p:spPr>
          <a:xfrm>
            <a:off x="179513" y="1414503"/>
            <a:ext cx="5812810" cy="461665"/>
          </a:xfrm>
          <a:prstGeom prst="rect">
            <a:avLst/>
          </a:prstGeom>
          <a:noFill/>
        </p:spPr>
        <p:txBody>
          <a:bodyPr wrap="none" lIns="91440" tIns="45720" rIns="91440" bIns="45720" rtlCol="0">
            <a:spAutoFit/>
          </a:bodyPr>
          <a:lstStyle/>
          <a:p>
            <a:pPr defTabSz="914377"/>
            <a:r>
              <a:rPr lang="tr-TR" sz="2400" b="1" dirty="0">
                <a:latin typeface="Verdana" panose="020B0604030504040204" pitchFamily="34" charset="0"/>
                <a:ea typeface="Verdana" panose="020B0604030504040204" pitchFamily="34" charset="0"/>
              </a:rPr>
              <a:t>2) HAZIR DESTEK MALZEMELERİ</a:t>
            </a:r>
          </a:p>
        </p:txBody>
      </p:sp>
      <p:sp>
        <p:nvSpPr>
          <p:cNvPr id="8" name="Unvan 1"/>
          <p:cNvSpPr>
            <a:spLocks noGrp="1"/>
          </p:cNvSpPr>
          <p:nvPr>
            <p:ph type="title"/>
          </p:nvPr>
        </p:nvSpPr>
        <p:spPr>
          <a:xfrm>
            <a:off x="179513" y="1994314"/>
            <a:ext cx="11713229" cy="599151"/>
          </a:xfrm>
        </p:spPr>
        <p:txBody>
          <a:bodyPr>
            <a:normAutofit/>
          </a:bodyPr>
          <a:lstStyle/>
          <a:p>
            <a:r>
              <a:rPr lang="tr-TR" sz="2400" b="1" dirty="0">
                <a:latin typeface="+mn-lt"/>
              </a:rPr>
              <a:t>A) PLASTİK VE POLİÜRETAN MALZEME</a:t>
            </a:r>
          </a:p>
        </p:txBody>
      </p:sp>
      <p:sp>
        <p:nvSpPr>
          <p:cNvPr id="7" name="Slayt Numarası Yer Tutucusu 2"/>
          <p:cNvSpPr>
            <a:spLocks noGrp="1"/>
          </p:cNvSpPr>
          <p:nvPr>
            <p:ph type="sldNum" sz="quarter" idx="12"/>
          </p:nvPr>
        </p:nvSpPr>
        <p:spPr>
          <a:xfrm>
            <a:off x="11383547" y="6309215"/>
            <a:ext cx="477543" cy="477542"/>
          </a:xfrm>
        </p:spPr>
        <p:txBody>
          <a:bodyPr/>
          <a:lstStyle/>
          <a:p>
            <a:pPr algn="ctr"/>
            <a:r>
              <a:rPr lang="tr-TR" sz="1400" dirty="0" smtClean="0"/>
              <a:t>35</a:t>
            </a:r>
            <a:endParaRPr lang="tr-TR" sz="1400" dirty="0"/>
          </a:p>
        </p:txBody>
      </p:sp>
    </p:spTree>
    <p:extLst>
      <p:ext uri="{BB962C8B-B14F-4D97-AF65-F5344CB8AC3E}">
        <p14:creationId xmlns:p14="http://schemas.microsoft.com/office/powerpoint/2010/main" val="18731022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 y="2162133"/>
            <a:ext cx="1219199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spAutoFit/>
          </a:bodyPr>
          <a:lstStyle>
            <a:lvl1pPr>
              <a:defRPr>
                <a:solidFill>
                  <a:schemeClr val="tx1"/>
                </a:solidFill>
                <a:latin typeface="Helvetica Light"/>
                <a:cs typeface="Arial" panose="020B0604020202020204" pitchFamily="34" charset="0"/>
              </a:defRPr>
            </a:lvl1pPr>
            <a:lvl2pPr marL="742950" indent="-285750">
              <a:defRPr>
                <a:solidFill>
                  <a:schemeClr val="tx1"/>
                </a:solidFill>
                <a:latin typeface="Helvetica Light"/>
                <a:cs typeface="Arial" panose="020B0604020202020204" pitchFamily="34" charset="0"/>
              </a:defRPr>
            </a:lvl2pPr>
            <a:lvl3pPr marL="1143000" indent="-228600">
              <a:defRPr>
                <a:solidFill>
                  <a:schemeClr val="tx1"/>
                </a:solidFill>
                <a:latin typeface="Helvetica Light"/>
                <a:cs typeface="Arial" panose="020B0604020202020204" pitchFamily="34" charset="0"/>
              </a:defRPr>
            </a:lvl3pPr>
            <a:lvl4pPr marL="1600200" indent="-228600">
              <a:defRPr>
                <a:solidFill>
                  <a:schemeClr val="tx1"/>
                </a:solidFill>
                <a:latin typeface="Helvetica Light"/>
                <a:cs typeface="Arial" panose="020B0604020202020204" pitchFamily="34" charset="0"/>
              </a:defRPr>
            </a:lvl4pPr>
            <a:lvl5pPr marL="2057400" indent="-228600">
              <a:defRPr>
                <a:solidFill>
                  <a:schemeClr val="tx1"/>
                </a:solidFill>
                <a:latin typeface="Helvetica Ligh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9pPr>
          </a:lstStyle>
          <a:p>
            <a:pPr indent="355591" algn="just" defTabSz="457189" eaLnBrk="0" fontAlgn="base" hangingPunct="0">
              <a:lnSpc>
                <a:spcPct val="200000"/>
              </a:lnSpc>
              <a:spcBef>
                <a:spcPct val="0"/>
              </a:spcBef>
              <a:spcAft>
                <a:spcPct val="0"/>
              </a:spcAft>
              <a:defRPr/>
            </a:pPr>
            <a:r>
              <a:rPr lang="tr-TR" altLang="tr-TR" sz="2000" kern="0" dirty="0">
                <a:solidFill>
                  <a:srgbClr val="282828"/>
                </a:solidFill>
                <a:latin typeface="Calibri" panose="020F0502020204030204"/>
              </a:rPr>
              <a:t>Metalden yapılmış destek malzemeleridir. Boru şeklindedir. İçinde vida gibi dişleri vardır. Üzerinde dişleri olan başka bir parça içine girer. Birbirlerine yuvalanırlar, bir kolla yükseltilirler. Destek yere uyum sağlaması için üst kafa oynar. Kaymaz, çıkmaz ve uçları tırtırlıdır.  60 </a:t>
            </a:r>
            <a:r>
              <a:rPr lang="tr-TR" altLang="tr-TR" sz="2000" kern="0" dirty="0" err="1">
                <a:solidFill>
                  <a:srgbClr val="282828"/>
                </a:solidFill>
                <a:latin typeface="Calibri" panose="020F0502020204030204"/>
              </a:rPr>
              <a:t>cm.‘den</a:t>
            </a:r>
            <a:r>
              <a:rPr lang="tr-TR" altLang="tr-TR" sz="2000" kern="0" dirty="0">
                <a:solidFill>
                  <a:srgbClr val="282828"/>
                </a:solidFill>
                <a:latin typeface="Calibri" panose="020F0502020204030204"/>
              </a:rPr>
              <a:t>   1 m.‘ye kadar yükseltilirler. </a:t>
            </a:r>
          </a:p>
          <a:p>
            <a:pPr algn="just" defTabSz="457189" eaLnBrk="0" fontAlgn="base" hangingPunct="0">
              <a:lnSpc>
                <a:spcPct val="200000"/>
              </a:lnSpc>
              <a:spcBef>
                <a:spcPct val="0"/>
              </a:spcBef>
              <a:spcAft>
                <a:spcPct val="0"/>
              </a:spcAft>
              <a:defRPr/>
            </a:pPr>
            <a:r>
              <a:rPr lang="tr-TR" altLang="tr-TR" sz="2000" kern="0" dirty="0">
                <a:solidFill>
                  <a:srgbClr val="282828"/>
                </a:solidFill>
                <a:latin typeface="Calibri" panose="020F0502020204030204"/>
              </a:rPr>
              <a:t> </a:t>
            </a:r>
          </a:p>
        </p:txBody>
      </p:sp>
      <p:pic>
        <p:nvPicPr>
          <p:cNvPr id="5" name="8 Resim" descr="C:\Users\adlaphotography\Desktop\2.jpg"/>
          <p:cNvPicPr>
            <a:picLocks noChangeAspect="1" noChangeArrowheads="1"/>
          </p:cNvPicPr>
          <p:nvPr/>
        </p:nvPicPr>
        <p:blipFill>
          <a:blip r:embed="rId2">
            <a:extLst>
              <a:ext uri="{28A0092B-C50C-407E-A947-70E740481C1C}">
                <a14:useLocalDpi xmlns:a14="http://schemas.microsoft.com/office/drawing/2010/main" val="0"/>
              </a:ext>
            </a:extLst>
          </a:blip>
          <a:srcRect l="2400" t="9599" r="14799"/>
          <a:stretch>
            <a:fillRect/>
          </a:stretch>
        </p:blipFill>
        <p:spPr bwMode="auto">
          <a:xfrm>
            <a:off x="2121362" y="4076909"/>
            <a:ext cx="3870961" cy="2440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10 Resim" descr="C:\Users\adlaphotography\Desktop\138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5521" y="4000990"/>
            <a:ext cx="3842601" cy="251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etin kutusu 6"/>
          <p:cNvSpPr txBox="1"/>
          <p:nvPr/>
        </p:nvSpPr>
        <p:spPr>
          <a:xfrm>
            <a:off x="179513" y="1414503"/>
            <a:ext cx="5812810" cy="461665"/>
          </a:xfrm>
          <a:prstGeom prst="rect">
            <a:avLst/>
          </a:prstGeom>
          <a:noFill/>
        </p:spPr>
        <p:txBody>
          <a:bodyPr wrap="none" lIns="91440" tIns="45720" rIns="91440" bIns="45720" rtlCol="0">
            <a:spAutoFit/>
          </a:bodyPr>
          <a:lstStyle/>
          <a:p>
            <a:pPr defTabSz="914377"/>
            <a:r>
              <a:rPr lang="tr-TR" sz="2400" b="1" dirty="0">
                <a:latin typeface="Verdana" panose="020B0604030504040204" pitchFamily="34" charset="0"/>
                <a:ea typeface="Verdana" panose="020B0604030504040204" pitchFamily="34" charset="0"/>
              </a:rPr>
              <a:t>2) HAZIR DESTEK MALZEMELERİ</a:t>
            </a:r>
          </a:p>
        </p:txBody>
      </p:sp>
      <p:sp>
        <p:nvSpPr>
          <p:cNvPr id="9" name="Unvan 1"/>
          <p:cNvSpPr>
            <a:spLocks noGrp="1"/>
          </p:cNvSpPr>
          <p:nvPr>
            <p:ph type="title"/>
          </p:nvPr>
        </p:nvSpPr>
        <p:spPr>
          <a:xfrm>
            <a:off x="179513" y="1862557"/>
            <a:ext cx="11713229" cy="599151"/>
          </a:xfrm>
        </p:spPr>
        <p:txBody>
          <a:bodyPr>
            <a:normAutofit/>
          </a:bodyPr>
          <a:lstStyle/>
          <a:p>
            <a:r>
              <a:rPr lang="tr-TR" sz="2400" b="1" dirty="0">
                <a:latin typeface="+mn-lt"/>
              </a:rPr>
              <a:t>B) MEKANİK DESTEKLER</a:t>
            </a:r>
          </a:p>
        </p:txBody>
      </p:sp>
      <p:sp>
        <p:nvSpPr>
          <p:cNvPr id="8" name="Slayt Numarası Yer Tutucusu 2"/>
          <p:cNvSpPr>
            <a:spLocks noGrp="1"/>
          </p:cNvSpPr>
          <p:nvPr>
            <p:ph type="sldNum" sz="quarter" idx="12"/>
          </p:nvPr>
        </p:nvSpPr>
        <p:spPr>
          <a:xfrm>
            <a:off x="11383547" y="6309215"/>
            <a:ext cx="477543" cy="477542"/>
          </a:xfrm>
        </p:spPr>
        <p:txBody>
          <a:bodyPr/>
          <a:lstStyle/>
          <a:p>
            <a:pPr algn="ctr"/>
            <a:r>
              <a:rPr lang="tr-TR" sz="1400" dirty="0" smtClean="0"/>
              <a:t>36</a:t>
            </a:r>
            <a:endParaRPr lang="tr-TR" sz="1400" dirty="0"/>
          </a:p>
        </p:txBody>
      </p:sp>
    </p:spTree>
    <p:extLst>
      <p:ext uri="{BB962C8B-B14F-4D97-AF65-F5344CB8AC3E}">
        <p14:creationId xmlns:p14="http://schemas.microsoft.com/office/powerpoint/2010/main" val="554624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79512" y="2366743"/>
            <a:ext cx="11735397" cy="166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spAutoFit/>
          </a:bodyPr>
          <a:lstStyle>
            <a:lvl1pPr>
              <a:defRPr>
                <a:solidFill>
                  <a:schemeClr val="tx1"/>
                </a:solidFill>
                <a:latin typeface="Helvetica Light"/>
                <a:cs typeface="Arial" panose="020B0604020202020204" pitchFamily="34" charset="0"/>
              </a:defRPr>
            </a:lvl1pPr>
            <a:lvl2pPr marL="742950" indent="-285750">
              <a:defRPr>
                <a:solidFill>
                  <a:schemeClr val="tx1"/>
                </a:solidFill>
                <a:latin typeface="Helvetica Light"/>
                <a:cs typeface="Arial" panose="020B0604020202020204" pitchFamily="34" charset="0"/>
              </a:defRPr>
            </a:lvl2pPr>
            <a:lvl3pPr marL="1143000" indent="-228600">
              <a:defRPr>
                <a:solidFill>
                  <a:schemeClr val="tx1"/>
                </a:solidFill>
                <a:latin typeface="Helvetica Light"/>
                <a:cs typeface="Arial" panose="020B0604020202020204" pitchFamily="34" charset="0"/>
              </a:defRPr>
            </a:lvl3pPr>
            <a:lvl4pPr marL="1600200" indent="-228600">
              <a:defRPr>
                <a:solidFill>
                  <a:schemeClr val="tx1"/>
                </a:solidFill>
                <a:latin typeface="Helvetica Light"/>
                <a:cs typeface="Arial" panose="020B0604020202020204" pitchFamily="34" charset="0"/>
              </a:defRPr>
            </a:lvl4pPr>
            <a:lvl5pPr marL="2057400" indent="-228600">
              <a:defRPr>
                <a:solidFill>
                  <a:schemeClr val="tx1"/>
                </a:solidFill>
                <a:latin typeface="Helvetica Ligh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9pPr>
          </a:lstStyle>
          <a:p>
            <a:pPr indent="355591" algn="just" defTabSz="457189" eaLnBrk="0" fontAlgn="base" hangingPunct="0">
              <a:lnSpc>
                <a:spcPct val="200000"/>
              </a:lnSpc>
              <a:spcBef>
                <a:spcPct val="0"/>
              </a:spcBef>
              <a:spcAft>
                <a:spcPct val="0"/>
              </a:spcAft>
              <a:defRPr/>
            </a:pPr>
            <a:r>
              <a:rPr lang="tr-TR" altLang="tr-TR" kern="0" dirty="0">
                <a:solidFill>
                  <a:srgbClr val="282828"/>
                </a:solidFill>
              </a:rPr>
              <a:t>Yağ basıncı ve hava ile çalışırlar. Mekanik destek şeklinde ve yağın hidrolik gücü ile çalışırlar. Hava basıncı ile çalışan, 200 – 300 bar hava tüpleri veya uygun pompalar ile kaldırılan, kilit sistemi sayesinde düşmeyen düzeneklerdir.</a:t>
            </a:r>
          </a:p>
        </p:txBody>
      </p:sp>
      <p:pic>
        <p:nvPicPr>
          <p:cNvPr id="5" name="9 Resim" descr="C:\Users\adlaphotography\Desktop\afad-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8995" y="3621399"/>
            <a:ext cx="5340685" cy="2888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etin kutusu 5"/>
          <p:cNvSpPr txBox="1"/>
          <p:nvPr/>
        </p:nvSpPr>
        <p:spPr>
          <a:xfrm>
            <a:off x="179513" y="1394183"/>
            <a:ext cx="5812810" cy="461665"/>
          </a:xfrm>
          <a:prstGeom prst="rect">
            <a:avLst/>
          </a:prstGeom>
          <a:noFill/>
        </p:spPr>
        <p:txBody>
          <a:bodyPr wrap="none" lIns="91440" tIns="45720" rIns="91440" bIns="45720" rtlCol="0">
            <a:spAutoFit/>
          </a:bodyPr>
          <a:lstStyle/>
          <a:p>
            <a:pPr defTabSz="914377"/>
            <a:r>
              <a:rPr lang="tr-TR" sz="2400" b="1" dirty="0">
                <a:latin typeface="Verdana" panose="020B0604030504040204" pitchFamily="34" charset="0"/>
                <a:ea typeface="Verdana" panose="020B0604030504040204" pitchFamily="34" charset="0"/>
              </a:rPr>
              <a:t>2) HAZIR DESTEK MALZEMELERİ</a:t>
            </a:r>
          </a:p>
        </p:txBody>
      </p:sp>
      <p:sp>
        <p:nvSpPr>
          <p:cNvPr id="8" name="Unvan 1"/>
          <p:cNvSpPr>
            <a:spLocks noGrp="1"/>
          </p:cNvSpPr>
          <p:nvPr>
            <p:ph type="title"/>
          </p:nvPr>
        </p:nvSpPr>
        <p:spPr>
          <a:xfrm>
            <a:off x="201680" y="1909450"/>
            <a:ext cx="11713229" cy="599151"/>
          </a:xfrm>
        </p:spPr>
        <p:txBody>
          <a:bodyPr>
            <a:normAutofit/>
          </a:bodyPr>
          <a:lstStyle/>
          <a:p>
            <a:r>
              <a:rPr lang="tr-TR" sz="2400" b="1" dirty="0">
                <a:latin typeface="+mn-lt"/>
              </a:rPr>
              <a:t>C) HİDROLİK DESTEK MALZEMELERİ</a:t>
            </a:r>
          </a:p>
        </p:txBody>
      </p:sp>
      <p:sp>
        <p:nvSpPr>
          <p:cNvPr id="7" name="Slayt Numarası Yer Tutucusu 2"/>
          <p:cNvSpPr>
            <a:spLocks noGrp="1"/>
          </p:cNvSpPr>
          <p:nvPr>
            <p:ph type="sldNum" sz="quarter" idx="12"/>
          </p:nvPr>
        </p:nvSpPr>
        <p:spPr>
          <a:xfrm>
            <a:off x="11383547" y="6309215"/>
            <a:ext cx="477543" cy="477542"/>
          </a:xfrm>
        </p:spPr>
        <p:txBody>
          <a:bodyPr/>
          <a:lstStyle/>
          <a:p>
            <a:pPr algn="ctr"/>
            <a:r>
              <a:rPr lang="tr-TR" sz="1400" dirty="0" smtClean="0"/>
              <a:t>37</a:t>
            </a:r>
            <a:endParaRPr lang="tr-TR" sz="1400" dirty="0"/>
          </a:p>
        </p:txBody>
      </p:sp>
    </p:spTree>
    <p:extLst>
      <p:ext uri="{BB962C8B-B14F-4D97-AF65-F5344CB8AC3E}">
        <p14:creationId xmlns:p14="http://schemas.microsoft.com/office/powerpoint/2010/main" val="34795116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79512" y="2185766"/>
            <a:ext cx="12012488"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spAutoFit/>
          </a:bodyPr>
          <a:lstStyle>
            <a:lvl1pPr>
              <a:defRPr>
                <a:solidFill>
                  <a:schemeClr val="tx1"/>
                </a:solidFill>
                <a:latin typeface="Helvetica Light"/>
                <a:cs typeface="Arial" panose="020B0604020202020204" pitchFamily="34" charset="0"/>
              </a:defRPr>
            </a:lvl1pPr>
            <a:lvl2pPr marL="742950" indent="-285750">
              <a:defRPr>
                <a:solidFill>
                  <a:schemeClr val="tx1"/>
                </a:solidFill>
                <a:latin typeface="Helvetica Light"/>
                <a:cs typeface="Arial" panose="020B0604020202020204" pitchFamily="34" charset="0"/>
              </a:defRPr>
            </a:lvl2pPr>
            <a:lvl3pPr marL="1143000" indent="-228600">
              <a:defRPr>
                <a:solidFill>
                  <a:schemeClr val="tx1"/>
                </a:solidFill>
                <a:latin typeface="Helvetica Light"/>
                <a:cs typeface="Arial" panose="020B0604020202020204" pitchFamily="34" charset="0"/>
              </a:defRPr>
            </a:lvl3pPr>
            <a:lvl4pPr marL="1600200" indent="-228600">
              <a:defRPr>
                <a:solidFill>
                  <a:schemeClr val="tx1"/>
                </a:solidFill>
                <a:latin typeface="Helvetica Light"/>
                <a:cs typeface="Arial" panose="020B0604020202020204" pitchFamily="34" charset="0"/>
              </a:defRPr>
            </a:lvl4pPr>
            <a:lvl5pPr marL="2057400" indent="-228600">
              <a:defRPr>
                <a:solidFill>
                  <a:schemeClr val="tx1"/>
                </a:solidFill>
                <a:latin typeface="Helvetica Ligh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9pPr>
          </a:lstStyle>
          <a:p>
            <a:pPr defTabSz="457189" eaLnBrk="0" fontAlgn="base" hangingPunct="0">
              <a:lnSpc>
                <a:spcPct val="150000"/>
              </a:lnSpc>
              <a:spcBef>
                <a:spcPct val="0"/>
              </a:spcBef>
              <a:spcAft>
                <a:spcPct val="0"/>
              </a:spcAft>
              <a:defRPr/>
            </a:pPr>
            <a:r>
              <a:rPr lang="tr-TR" altLang="tr-TR" sz="2000" kern="0" dirty="0">
                <a:solidFill>
                  <a:srgbClr val="282828"/>
                </a:solidFill>
                <a:latin typeface="Calibri" panose="020F0502020204030204"/>
              </a:rPr>
              <a:t>Çeşitli kurtarma faaliyetleri sırasında ağır ve büyük yüklerin kaldırılması için kullanılan kaldıraçlardır. Üç çeşit kriko vardır.</a:t>
            </a:r>
          </a:p>
          <a:p>
            <a:pPr defTabSz="457189" eaLnBrk="0" fontAlgn="base" hangingPunct="0">
              <a:lnSpc>
                <a:spcPct val="150000"/>
              </a:lnSpc>
              <a:spcBef>
                <a:spcPct val="0"/>
              </a:spcBef>
              <a:spcAft>
                <a:spcPct val="0"/>
              </a:spcAft>
              <a:defRPr/>
            </a:pPr>
            <a:r>
              <a:rPr lang="tr-TR" altLang="tr-TR" sz="2000" kern="0" dirty="0">
                <a:solidFill>
                  <a:srgbClr val="282828"/>
                </a:solidFill>
                <a:latin typeface="Calibri" panose="020F0502020204030204"/>
              </a:rPr>
              <a:t>1- Mekanik Kriko  ( Uzun Bir Kol İle Çalışır)</a:t>
            </a:r>
          </a:p>
          <a:p>
            <a:pPr defTabSz="457189" eaLnBrk="0" fontAlgn="base" hangingPunct="0">
              <a:lnSpc>
                <a:spcPct val="150000"/>
              </a:lnSpc>
              <a:spcBef>
                <a:spcPct val="0"/>
              </a:spcBef>
              <a:spcAft>
                <a:spcPct val="0"/>
              </a:spcAft>
              <a:defRPr/>
            </a:pPr>
            <a:r>
              <a:rPr lang="tr-TR" altLang="tr-TR" sz="2000" kern="0" dirty="0">
                <a:solidFill>
                  <a:srgbClr val="282828"/>
                </a:solidFill>
                <a:latin typeface="Calibri" panose="020F0502020204030204"/>
              </a:rPr>
              <a:t>2- Hidrolik Kriko ( Pompalar İle Çalışır)</a:t>
            </a:r>
          </a:p>
          <a:p>
            <a:pPr defTabSz="457189" eaLnBrk="0" fontAlgn="base" hangingPunct="0">
              <a:lnSpc>
                <a:spcPct val="150000"/>
              </a:lnSpc>
              <a:spcBef>
                <a:spcPct val="0"/>
              </a:spcBef>
              <a:spcAft>
                <a:spcPct val="0"/>
              </a:spcAft>
              <a:defRPr/>
            </a:pPr>
            <a:r>
              <a:rPr lang="tr-TR" altLang="tr-TR" sz="2000" kern="0" dirty="0">
                <a:solidFill>
                  <a:srgbClr val="282828"/>
                </a:solidFill>
                <a:latin typeface="Calibri" panose="020F0502020204030204"/>
              </a:rPr>
              <a:t>3- Vidalı Kriko (Burgu Esasına Göre Çalışır)</a:t>
            </a:r>
          </a:p>
        </p:txBody>
      </p:sp>
      <p:pic>
        <p:nvPicPr>
          <p:cNvPr id="5" name="8 Resim" descr="C:\Users\adlaphotography\Desktop\95489-kopru_ve_viyaduk_kaldirma_krikol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7392" y="2701792"/>
            <a:ext cx="2991496" cy="338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etin kutusu 6"/>
          <p:cNvSpPr txBox="1"/>
          <p:nvPr/>
        </p:nvSpPr>
        <p:spPr>
          <a:xfrm>
            <a:off x="179513" y="1394183"/>
            <a:ext cx="5812810" cy="461665"/>
          </a:xfrm>
          <a:prstGeom prst="rect">
            <a:avLst/>
          </a:prstGeom>
          <a:noFill/>
        </p:spPr>
        <p:txBody>
          <a:bodyPr wrap="none" lIns="91440" tIns="45720" rIns="91440" bIns="45720" rtlCol="0">
            <a:spAutoFit/>
          </a:bodyPr>
          <a:lstStyle/>
          <a:p>
            <a:pPr defTabSz="914377"/>
            <a:r>
              <a:rPr lang="tr-TR" sz="2400" b="1" dirty="0">
                <a:latin typeface="Verdana" panose="020B0604030504040204" pitchFamily="34" charset="0"/>
                <a:ea typeface="Verdana" panose="020B0604030504040204" pitchFamily="34" charset="0"/>
              </a:rPr>
              <a:t>2) HAZIR DESTEK MALZEMELERİ</a:t>
            </a:r>
          </a:p>
        </p:txBody>
      </p:sp>
      <p:sp>
        <p:nvSpPr>
          <p:cNvPr id="9" name="Unvan 1"/>
          <p:cNvSpPr>
            <a:spLocks noGrp="1"/>
          </p:cNvSpPr>
          <p:nvPr>
            <p:ph type="title"/>
          </p:nvPr>
        </p:nvSpPr>
        <p:spPr>
          <a:xfrm>
            <a:off x="179512" y="1777370"/>
            <a:ext cx="11713229" cy="599151"/>
          </a:xfrm>
        </p:spPr>
        <p:txBody>
          <a:bodyPr>
            <a:normAutofit/>
          </a:bodyPr>
          <a:lstStyle/>
          <a:p>
            <a:r>
              <a:rPr lang="tr-TR" sz="2400" b="1" dirty="0">
                <a:latin typeface="+mn-lt"/>
              </a:rPr>
              <a:t>D) KRİKOLAR</a:t>
            </a:r>
          </a:p>
        </p:txBody>
      </p:sp>
      <p:pic>
        <p:nvPicPr>
          <p:cNvPr id="13314" name="Picture 2" descr="İ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6230" y="2701792"/>
            <a:ext cx="1952388" cy="3577248"/>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MEKANİK KRİKO ile ilgili gö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002" r="22054"/>
          <a:stretch/>
        </p:blipFill>
        <p:spPr bwMode="auto">
          <a:xfrm>
            <a:off x="10529455" y="2790403"/>
            <a:ext cx="1536200" cy="3204189"/>
          </a:xfrm>
          <a:prstGeom prst="rect">
            <a:avLst/>
          </a:prstGeom>
          <a:noFill/>
          <a:extLst>
            <a:ext uri="{909E8E84-426E-40DD-AFC4-6F175D3DCCD1}">
              <a14:hiddenFill xmlns:a14="http://schemas.microsoft.com/office/drawing/2010/main">
                <a:solidFill>
                  <a:srgbClr val="FFFFFF"/>
                </a:solidFill>
              </a14:hiddenFill>
            </a:ext>
          </a:extLst>
        </p:spPr>
      </p:pic>
      <p:sp>
        <p:nvSpPr>
          <p:cNvPr id="8" name="Slayt Numarası Yer Tutucusu 2"/>
          <p:cNvSpPr>
            <a:spLocks noGrp="1"/>
          </p:cNvSpPr>
          <p:nvPr>
            <p:ph type="sldNum" sz="quarter" idx="12"/>
          </p:nvPr>
        </p:nvSpPr>
        <p:spPr>
          <a:xfrm>
            <a:off x="11383547" y="6309215"/>
            <a:ext cx="477543" cy="477542"/>
          </a:xfrm>
        </p:spPr>
        <p:txBody>
          <a:bodyPr/>
          <a:lstStyle/>
          <a:p>
            <a:pPr algn="ctr"/>
            <a:r>
              <a:rPr lang="tr-TR" sz="1400" dirty="0" smtClean="0"/>
              <a:t>38</a:t>
            </a:r>
            <a:endParaRPr lang="tr-TR" sz="1400" dirty="0"/>
          </a:p>
        </p:txBody>
      </p:sp>
    </p:spTree>
    <p:extLst>
      <p:ext uri="{BB962C8B-B14F-4D97-AF65-F5344CB8AC3E}">
        <p14:creationId xmlns:p14="http://schemas.microsoft.com/office/powerpoint/2010/main" val="4073095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3</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Dikdörtgen 7"/>
          <p:cNvSpPr/>
          <p:nvPr/>
        </p:nvSpPr>
        <p:spPr>
          <a:xfrm>
            <a:off x="3783728" y="1403614"/>
            <a:ext cx="3832075" cy="424732"/>
          </a:xfrm>
          <a:prstGeom prst="rect">
            <a:avLst/>
          </a:prstGeom>
        </p:spPr>
        <p:txBody>
          <a:bodyPr wrap="none">
            <a:spAutoFit/>
          </a:bodyPr>
          <a:lstStyle/>
          <a:p>
            <a:pPr defTabSz="457200" eaLnBrk="0" fontAlgn="base" hangingPunct="0">
              <a:lnSpc>
                <a:spcPct val="90000"/>
              </a:lnSpc>
              <a:spcBef>
                <a:spcPct val="0"/>
              </a:spcBef>
              <a:spcAft>
                <a:spcPct val="0"/>
              </a:spcAft>
              <a:defRPr/>
            </a:pPr>
            <a:r>
              <a:rPr lang="tr-TR" sz="2400" b="1" dirty="0">
                <a:ea typeface="Times New Roman" pitchFamily="18" charset="0"/>
                <a:cs typeface="Calibri" pitchFamily="34" charset="0"/>
              </a:rPr>
              <a:t>MERCEDES BENZ UZUN ŞASE</a:t>
            </a:r>
            <a:endParaRPr lang="tr-TR" sz="2800" spc="-40" dirty="0">
              <a:ea typeface="Myriad Pro" charset="0"/>
              <a:cs typeface="Myriad Pro" panose="020B0503030403020204" pitchFamily="34" charset="0"/>
            </a:endParaRPr>
          </a:p>
        </p:txBody>
      </p:sp>
      <p:sp>
        <p:nvSpPr>
          <p:cNvPr id="11" name="Rectangle 3"/>
          <p:cNvSpPr>
            <a:spLocks noChangeArrowheads="1"/>
          </p:cNvSpPr>
          <p:nvPr/>
        </p:nvSpPr>
        <p:spPr bwMode="auto">
          <a:xfrm>
            <a:off x="401702" y="2103376"/>
            <a:ext cx="5859397" cy="40740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tr-TR" sz="1400" b="1" dirty="0" smtClean="0">
                <a:solidFill>
                  <a:srgbClr val="FF0000"/>
                </a:solidFill>
                <a:ea typeface="Calibri" pitchFamily="34" charset="0"/>
                <a:cs typeface="Calibri" pitchFamily="34" charset="0"/>
              </a:rPr>
              <a:t>TEKNİK ÖZELLİKLERİ:</a:t>
            </a:r>
          </a:p>
          <a:p>
            <a:pPr defTabSz="457200" eaLnBrk="0" fontAlgn="base" hangingPunct="0">
              <a:spcBef>
                <a:spcPct val="0"/>
              </a:spcBef>
              <a:spcAft>
                <a:spcPct val="0"/>
              </a:spcAft>
            </a:pPr>
            <a:r>
              <a:rPr lang="tr-TR" sz="1400" b="1" dirty="0" smtClean="0">
                <a:solidFill>
                  <a:srgbClr val="282828"/>
                </a:solidFill>
                <a:cs typeface="Arial" pitchFamily="34" charset="0"/>
              </a:rPr>
              <a:t>MODEL                     			:	MERCEDES BENZ SPRINTER</a:t>
            </a:r>
          </a:p>
          <a:p>
            <a:pPr defTabSz="457200" eaLnBrk="0" fontAlgn="base" hangingPunct="0">
              <a:spcBef>
                <a:spcPct val="0"/>
              </a:spcBef>
              <a:spcAft>
                <a:spcPct val="0"/>
              </a:spcAft>
            </a:pPr>
            <a:r>
              <a:rPr lang="tr-TR" sz="1400" b="1" dirty="0" smtClean="0">
                <a:solidFill>
                  <a:srgbClr val="282828"/>
                </a:solidFill>
                <a:cs typeface="Arial" pitchFamily="34" charset="0"/>
              </a:rPr>
              <a:t>TAHRİK                       			:	BÜTÜN TEKERLEKLERDEN</a:t>
            </a:r>
          </a:p>
          <a:p>
            <a:pPr defTabSz="457200" eaLnBrk="0" fontAlgn="base" hangingPunct="0">
              <a:spcBef>
                <a:spcPct val="0"/>
              </a:spcBef>
              <a:spcAft>
                <a:spcPct val="0"/>
              </a:spcAft>
            </a:pPr>
            <a:r>
              <a:rPr lang="tr-TR" sz="1400" b="1" dirty="0" smtClean="0">
                <a:solidFill>
                  <a:srgbClr val="282828"/>
                </a:solidFill>
                <a:cs typeface="Arial" pitchFamily="34" charset="0"/>
              </a:rPr>
              <a:t>YAKIT TANK KAPASİTESİ			:	100 LT</a:t>
            </a:r>
          </a:p>
          <a:p>
            <a:pPr defTabSz="457200" eaLnBrk="0" fontAlgn="base" hangingPunct="0">
              <a:spcBef>
                <a:spcPct val="0"/>
              </a:spcBef>
              <a:spcAft>
                <a:spcPct val="0"/>
              </a:spcAft>
            </a:pPr>
            <a:r>
              <a:rPr lang="tr-TR" sz="1400" b="1" dirty="0" smtClean="0">
                <a:solidFill>
                  <a:srgbClr val="282828"/>
                </a:solidFill>
                <a:cs typeface="Arial" pitchFamily="34" charset="0"/>
              </a:rPr>
              <a:t>YAKIT CİNSİ					:	DİZEL+ADBLUE</a:t>
            </a:r>
          </a:p>
          <a:p>
            <a:pPr defTabSz="457200" eaLnBrk="0" fontAlgn="base" hangingPunct="0">
              <a:spcBef>
                <a:spcPct val="0"/>
              </a:spcBef>
              <a:spcAft>
                <a:spcPct val="0"/>
              </a:spcAft>
            </a:pPr>
            <a:r>
              <a:rPr lang="tr-TR" sz="1400" b="1" dirty="0" smtClean="0">
                <a:solidFill>
                  <a:srgbClr val="282828"/>
                </a:solidFill>
                <a:cs typeface="Arial" pitchFamily="34" charset="0"/>
              </a:rPr>
              <a:t>İZİN VERİLEN TOPLAM AGIRLIK		:	5000 KG</a:t>
            </a:r>
          </a:p>
          <a:p>
            <a:pPr defTabSz="457200" eaLnBrk="0" fontAlgn="base" hangingPunct="0">
              <a:spcBef>
                <a:spcPct val="0"/>
              </a:spcBef>
              <a:spcAft>
                <a:spcPct val="0"/>
              </a:spcAft>
            </a:pPr>
            <a:endParaRPr lang="tr-TR" sz="1400" b="1" dirty="0" smtClean="0">
              <a:solidFill>
                <a:srgbClr val="282828"/>
              </a:solidFill>
              <a:cs typeface="Arial" pitchFamily="34" charset="0"/>
            </a:endParaRPr>
          </a:p>
          <a:p>
            <a:pPr defTabSz="457200" eaLnBrk="0" fontAlgn="base" hangingPunct="0">
              <a:spcBef>
                <a:spcPct val="0"/>
              </a:spcBef>
              <a:spcAft>
                <a:spcPct val="0"/>
              </a:spcAft>
            </a:pPr>
            <a:r>
              <a:rPr lang="tr-TR" sz="1400" b="1" dirty="0" smtClean="0">
                <a:solidFill>
                  <a:srgbClr val="FF0000"/>
                </a:solidFill>
                <a:cs typeface="Arial" pitchFamily="34" charset="0"/>
              </a:rPr>
              <a:t>MOTOR</a:t>
            </a:r>
          </a:p>
          <a:p>
            <a:pPr defTabSz="457200" eaLnBrk="0" fontAlgn="base" hangingPunct="0">
              <a:spcBef>
                <a:spcPct val="0"/>
              </a:spcBef>
              <a:spcAft>
                <a:spcPct val="0"/>
              </a:spcAft>
            </a:pPr>
            <a:r>
              <a:rPr lang="tr-TR" sz="1400" b="1" dirty="0" smtClean="0">
                <a:solidFill>
                  <a:srgbClr val="282828"/>
                </a:solidFill>
                <a:cs typeface="Arial" pitchFamily="34" charset="0"/>
              </a:rPr>
              <a:t>TİPİ    						:	DİZEL SIRALI</a:t>
            </a:r>
          </a:p>
          <a:p>
            <a:pPr defTabSz="457200" eaLnBrk="0" fontAlgn="base" hangingPunct="0">
              <a:spcBef>
                <a:spcPct val="0"/>
              </a:spcBef>
              <a:spcAft>
                <a:spcPct val="0"/>
              </a:spcAft>
            </a:pPr>
            <a:r>
              <a:rPr lang="tr-TR" sz="1400" b="1" dirty="0" smtClean="0">
                <a:solidFill>
                  <a:srgbClr val="282828"/>
                </a:solidFill>
                <a:cs typeface="Arial" pitchFamily="34" charset="0"/>
              </a:rPr>
              <a:t>SİLİNDİR HACMİ 				:	2987 CC</a:t>
            </a:r>
          </a:p>
          <a:p>
            <a:pPr defTabSz="457200" eaLnBrk="0" fontAlgn="base" hangingPunct="0">
              <a:spcBef>
                <a:spcPct val="0"/>
              </a:spcBef>
              <a:spcAft>
                <a:spcPct val="0"/>
              </a:spcAft>
            </a:pPr>
            <a:r>
              <a:rPr lang="tr-TR" sz="1400" b="1" dirty="0" smtClean="0">
                <a:solidFill>
                  <a:srgbClr val="282828"/>
                </a:solidFill>
                <a:cs typeface="Arial" pitchFamily="34" charset="0"/>
              </a:rPr>
              <a:t>GÜÇ  						:	140 KW</a:t>
            </a:r>
          </a:p>
          <a:p>
            <a:pPr defTabSz="457200" eaLnBrk="0" fontAlgn="base" hangingPunct="0">
              <a:spcBef>
                <a:spcPct val="0"/>
              </a:spcBef>
              <a:spcAft>
                <a:spcPct val="0"/>
              </a:spcAft>
            </a:pPr>
            <a:endParaRPr lang="tr-TR" sz="1400" b="1" dirty="0" smtClean="0">
              <a:solidFill>
                <a:srgbClr val="282828"/>
              </a:solidFill>
              <a:cs typeface="Arial" pitchFamily="34" charset="0"/>
            </a:endParaRPr>
          </a:p>
          <a:p>
            <a:pPr defTabSz="457200" eaLnBrk="0" fontAlgn="base" hangingPunct="0">
              <a:spcBef>
                <a:spcPct val="0"/>
              </a:spcBef>
              <a:spcAft>
                <a:spcPct val="0"/>
              </a:spcAft>
            </a:pPr>
            <a:r>
              <a:rPr lang="tr-TR" sz="1400" b="1" dirty="0" smtClean="0">
                <a:solidFill>
                  <a:srgbClr val="FF0000"/>
                </a:solidFill>
                <a:cs typeface="Arial" pitchFamily="34" charset="0"/>
              </a:rPr>
              <a:t>VİTES KUTUSU</a:t>
            </a:r>
            <a:endParaRPr lang="tr-TR" sz="1400" b="1" i="1" dirty="0" smtClean="0">
              <a:solidFill>
                <a:srgbClr val="FF0000"/>
              </a:solidFill>
              <a:cs typeface="Arial" pitchFamily="34" charset="0"/>
            </a:endParaRPr>
          </a:p>
          <a:p>
            <a:pPr defTabSz="457200" eaLnBrk="0" fontAlgn="base" hangingPunct="0">
              <a:spcBef>
                <a:spcPct val="0"/>
              </a:spcBef>
              <a:spcAft>
                <a:spcPct val="0"/>
              </a:spcAft>
            </a:pPr>
            <a:r>
              <a:rPr lang="tr-TR" sz="1400" b="1" dirty="0" smtClean="0">
                <a:solidFill>
                  <a:srgbClr val="282828"/>
                </a:solidFill>
                <a:cs typeface="Arial" pitchFamily="34" charset="0"/>
              </a:rPr>
              <a:t>TİPİ						:	MANUEL 6 İLERİ 1 GERİ</a:t>
            </a:r>
          </a:p>
          <a:p>
            <a:pPr defTabSz="457200" eaLnBrk="0" fontAlgn="base" hangingPunct="0">
              <a:spcBef>
                <a:spcPct val="0"/>
              </a:spcBef>
              <a:spcAft>
                <a:spcPct val="0"/>
              </a:spcAft>
            </a:pPr>
            <a:r>
              <a:rPr lang="tr-TR" sz="1400" b="1" dirty="0" smtClean="0">
                <a:solidFill>
                  <a:srgbClr val="282828"/>
                </a:solidFill>
                <a:cs typeface="Arial" pitchFamily="34" charset="0"/>
              </a:rPr>
              <a:t>ARAZİ						:	4*4</a:t>
            </a:r>
          </a:p>
          <a:p>
            <a:pPr defTabSz="457200" eaLnBrk="0" fontAlgn="base" hangingPunct="0">
              <a:spcBef>
                <a:spcPct val="0"/>
              </a:spcBef>
              <a:spcAft>
                <a:spcPct val="0"/>
              </a:spcAft>
            </a:pPr>
            <a:r>
              <a:rPr lang="tr-TR" sz="1400" b="1" dirty="0" smtClean="0">
                <a:solidFill>
                  <a:srgbClr val="282828"/>
                </a:solidFill>
                <a:cs typeface="Arial" pitchFamily="34" charset="0"/>
              </a:rPr>
              <a:t>RÖMORK					:	TAKILABİLİR (MAX. 2000 KG)</a:t>
            </a:r>
          </a:p>
          <a:p>
            <a:pPr defTabSz="457200" eaLnBrk="0" fontAlgn="base" hangingPunct="0">
              <a:spcBef>
                <a:spcPct val="0"/>
              </a:spcBef>
              <a:spcAft>
                <a:spcPct val="0"/>
              </a:spcAft>
            </a:pPr>
            <a:endParaRPr lang="tr-TR" sz="1400" dirty="0" smtClean="0">
              <a:solidFill>
                <a:srgbClr val="282828"/>
              </a:solidFill>
              <a:cs typeface="Arial" pitchFamily="34" charset="0"/>
            </a:endParaRPr>
          </a:p>
          <a:p>
            <a:pPr algn="just" fontAlgn="base">
              <a:spcBef>
                <a:spcPct val="0"/>
              </a:spcBef>
              <a:spcAft>
                <a:spcPct val="0"/>
              </a:spcAft>
            </a:pPr>
            <a:endParaRPr lang="tr-TR" sz="1400" dirty="0" smtClean="0">
              <a:solidFill>
                <a:srgbClr val="282828"/>
              </a:solidFill>
              <a:cs typeface="Arial" pitchFamily="34" charset="0"/>
            </a:endParaRPr>
          </a:p>
        </p:txBody>
      </p:sp>
      <p:pic>
        <p:nvPicPr>
          <p:cNvPr id="12" name="Resim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867" y="2103376"/>
            <a:ext cx="5107903" cy="4074072"/>
          </a:xfrm>
          <a:prstGeom prst="rect">
            <a:avLst/>
          </a:prstGeom>
          <a:solidFill>
            <a:srgbClr val="032553"/>
          </a:solidFill>
          <a:ln w="28575">
            <a:solidFill>
              <a:srgbClr val="032553"/>
            </a:solidFill>
          </a:ln>
        </p:spPr>
      </p:pic>
    </p:spTree>
    <p:extLst>
      <p:ext uri="{BB962C8B-B14F-4D97-AF65-F5344CB8AC3E}">
        <p14:creationId xmlns:p14="http://schemas.microsoft.com/office/powerpoint/2010/main" val="2788230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79511" y="1597383"/>
            <a:ext cx="10431061" cy="461665"/>
          </a:xfrm>
          <a:prstGeom prst="rect">
            <a:avLst/>
          </a:prstGeom>
          <a:noFill/>
        </p:spPr>
        <p:txBody>
          <a:bodyPr wrap="none" lIns="91440" tIns="45720" rIns="91440" bIns="45720" rtlCol="0">
            <a:spAutoFit/>
          </a:bodyPr>
          <a:lstStyle/>
          <a:p>
            <a:pPr defTabSz="914377"/>
            <a:r>
              <a:rPr lang="tr-TR" sz="2400" b="1" dirty="0">
                <a:latin typeface="Verdana" panose="020B0604030504040204" pitchFamily="34" charset="0"/>
                <a:ea typeface="Verdana" panose="020B0604030504040204" pitchFamily="34" charset="0"/>
              </a:rPr>
              <a:t>DEĞERLENDİRME, ARAMA ve KURTARMA(ASR) SEVİYELERİ</a:t>
            </a:r>
          </a:p>
        </p:txBody>
      </p:sp>
      <p:sp>
        <p:nvSpPr>
          <p:cNvPr id="5" name="Dikdörtgen 4"/>
          <p:cNvSpPr/>
          <p:nvPr/>
        </p:nvSpPr>
        <p:spPr>
          <a:xfrm>
            <a:off x="179512" y="2302871"/>
            <a:ext cx="11735397" cy="3785652"/>
          </a:xfrm>
          <a:prstGeom prst="rect">
            <a:avLst/>
          </a:prstGeom>
        </p:spPr>
        <p:txBody>
          <a:bodyPr wrap="square">
            <a:spAutoFit/>
          </a:bodyPr>
          <a:lstStyle/>
          <a:p>
            <a:pPr defTabSz="914377">
              <a:lnSpc>
                <a:spcPct val="200000"/>
              </a:lnSpc>
            </a:pPr>
            <a:r>
              <a:rPr lang="tr-TR" sz="2400" dirty="0">
                <a:solidFill>
                  <a:prstClr val="black"/>
                </a:solidFill>
              </a:rPr>
              <a:t>ASR 1: Geniş Bölge Değerlendirmesi</a:t>
            </a:r>
          </a:p>
          <a:p>
            <a:pPr defTabSz="914377">
              <a:lnSpc>
                <a:spcPct val="200000"/>
              </a:lnSpc>
            </a:pPr>
            <a:r>
              <a:rPr lang="tr-TR" sz="2400" dirty="0">
                <a:solidFill>
                  <a:prstClr val="black"/>
                </a:solidFill>
              </a:rPr>
              <a:t>ASR 2: Bölüm Değerlendirmesi</a:t>
            </a:r>
          </a:p>
          <a:p>
            <a:pPr defTabSz="914377">
              <a:lnSpc>
                <a:spcPct val="200000"/>
              </a:lnSpc>
            </a:pPr>
            <a:r>
              <a:rPr lang="tr-TR" sz="2400" dirty="0">
                <a:solidFill>
                  <a:prstClr val="black"/>
                </a:solidFill>
              </a:rPr>
              <a:t>ASR 3: Hızlı Arama ve Kurtarma</a:t>
            </a:r>
          </a:p>
          <a:p>
            <a:pPr defTabSz="914377">
              <a:lnSpc>
                <a:spcPct val="200000"/>
              </a:lnSpc>
            </a:pPr>
            <a:r>
              <a:rPr lang="tr-TR" sz="2400" dirty="0">
                <a:solidFill>
                  <a:prstClr val="black"/>
                </a:solidFill>
              </a:rPr>
              <a:t>ASR 4: Tam Arama ve Kurtarma</a:t>
            </a:r>
          </a:p>
          <a:p>
            <a:pPr defTabSz="914377">
              <a:lnSpc>
                <a:spcPct val="200000"/>
              </a:lnSpc>
            </a:pPr>
            <a:r>
              <a:rPr lang="tr-TR" sz="2400" dirty="0">
                <a:solidFill>
                  <a:prstClr val="black"/>
                </a:solidFill>
              </a:rPr>
              <a:t>ASR 5: Toplamı Kapsayan Arama ve Kurtarma </a:t>
            </a:r>
          </a:p>
        </p:txBody>
      </p:sp>
      <p:sp>
        <p:nvSpPr>
          <p:cNvPr id="6" name="Slayt Numarası Yer Tutucusu 2"/>
          <p:cNvSpPr>
            <a:spLocks noGrp="1"/>
          </p:cNvSpPr>
          <p:nvPr>
            <p:ph type="sldNum" sz="quarter" idx="12"/>
          </p:nvPr>
        </p:nvSpPr>
        <p:spPr>
          <a:xfrm>
            <a:off x="11383547" y="6309215"/>
            <a:ext cx="477543" cy="477542"/>
          </a:xfrm>
        </p:spPr>
        <p:txBody>
          <a:bodyPr/>
          <a:lstStyle/>
          <a:p>
            <a:pPr algn="ctr"/>
            <a:r>
              <a:rPr lang="tr-TR" sz="1400" dirty="0" smtClean="0"/>
              <a:t>39</a:t>
            </a:r>
            <a:endParaRPr lang="tr-TR" sz="1400" dirty="0"/>
          </a:p>
        </p:txBody>
      </p:sp>
    </p:spTree>
    <p:extLst>
      <p:ext uri="{BB962C8B-B14F-4D97-AF65-F5344CB8AC3E}">
        <p14:creationId xmlns:p14="http://schemas.microsoft.com/office/powerpoint/2010/main" val="25417465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3151232"/>
            <a:ext cx="8390315" cy="5334000"/>
          </a:xfrm>
        </p:spPr>
        <p:txBody>
          <a:bodyPr>
            <a:normAutofit/>
          </a:bodyPr>
          <a:lstStyle/>
          <a:p>
            <a:pPr marL="0" indent="355591" algn="just">
              <a:lnSpc>
                <a:spcPct val="200000"/>
              </a:lnSpc>
              <a:spcBef>
                <a:spcPct val="0"/>
              </a:spcBef>
              <a:buNone/>
            </a:pPr>
            <a:r>
              <a:rPr lang="tr-TR" altLang="tr-TR" sz="2400" dirty="0">
                <a:latin typeface="Calibri" panose="020F0502020204030204" pitchFamily="34" charset="0"/>
              </a:rPr>
              <a:t>Bina işaretlemeleri sırasında çeşitli yöntemler kullanılmaktadır. Eğer işaretlemeniz yeterince  bilgi içermiyorsa yada uluslararası bir standarda ait değilse, sonradan gelecek ekiplere zaman kaybettirebilir daha da önemlisi onları yanlış yönlendirebilirsiniz!</a:t>
            </a:r>
            <a:endParaRPr lang="tr-TR" dirty="0"/>
          </a:p>
        </p:txBody>
      </p:sp>
      <p:grpSp>
        <p:nvGrpSpPr>
          <p:cNvPr id="10" name="Grup 9"/>
          <p:cNvGrpSpPr/>
          <p:nvPr/>
        </p:nvGrpSpPr>
        <p:grpSpPr>
          <a:xfrm>
            <a:off x="9166179" y="3280761"/>
            <a:ext cx="2024507" cy="1767004"/>
            <a:chOff x="6196607" y="2206229"/>
            <a:chExt cx="2171700" cy="1895475"/>
          </a:xfrm>
        </p:grpSpPr>
        <p:sp>
          <p:nvSpPr>
            <p:cNvPr id="5" name="Line 7"/>
            <p:cNvSpPr>
              <a:spLocks noChangeShapeType="1"/>
            </p:cNvSpPr>
            <p:nvPr/>
          </p:nvSpPr>
          <p:spPr bwMode="auto">
            <a:xfrm>
              <a:off x="6196607" y="2272904"/>
              <a:ext cx="2171700" cy="1828800"/>
            </a:xfrm>
            <a:prstGeom prst="line">
              <a:avLst/>
            </a:prstGeom>
            <a:noFill/>
            <a:ln w="76200">
              <a:solidFill>
                <a:srgbClr val="EF1F1D"/>
              </a:solidFill>
              <a:round/>
              <a:headEnd/>
              <a:tailEnd/>
            </a:ln>
            <a:extLst>
              <a:ext uri="{909E8E84-426E-40DD-AFC4-6F175D3DCCD1}">
                <a14:hiddenFill xmlns:a14="http://schemas.microsoft.com/office/drawing/2010/main">
                  <a:noFill/>
                </a14:hiddenFill>
              </a:ext>
            </a:extLst>
          </p:spPr>
          <p:txBody>
            <a:bodyPr wrap="none" lIns="91440" tIns="45720" rIns="91440" bIns="45720" anchor="ctr"/>
            <a:lstStyle/>
            <a:p>
              <a:pPr defTabSz="914377"/>
              <a:endParaRPr lang="tr-TR" sz="1867">
                <a:solidFill>
                  <a:prstClr val="black"/>
                </a:solidFill>
              </a:endParaRPr>
            </a:p>
          </p:txBody>
        </p:sp>
        <p:sp>
          <p:nvSpPr>
            <p:cNvPr id="6" name="Line 8"/>
            <p:cNvSpPr>
              <a:spLocks noChangeShapeType="1"/>
            </p:cNvSpPr>
            <p:nvPr/>
          </p:nvSpPr>
          <p:spPr bwMode="auto">
            <a:xfrm flipH="1">
              <a:off x="6196608" y="2206229"/>
              <a:ext cx="1939528" cy="1895475"/>
            </a:xfrm>
            <a:prstGeom prst="line">
              <a:avLst/>
            </a:prstGeom>
            <a:noFill/>
            <a:ln w="76200">
              <a:solidFill>
                <a:srgbClr val="EF1F1D"/>
              </a:solidFill>
              <a:round/>
              <a:headEnd/>
              <a:tailEnd/>
            </a:ln>
            <a:extLst>
              <a:ext uri="{909E8E84-426E-40DD-AFC4-6F175D3DCCD1}">
                <a14:hiddenFill xmlns:a14="http://schemas.microsoft.com/office/drawing/2010/main">
                  <a:noFill/>
                </a14:hiddenFill>
              </a:ext>
            </a:extLst>
          </p:spPr>
          <p:txBody>
            <a:bodyPr wrap="none" lIns="91440" tIns="45720" rIns="91440" bIns="45720" anchor="ctr"/>
            <a:lstStyle/>
            <a:p>
              <a:pPr defTabSz="914377"/>
              <a:endParaRPr lang="tr-TR" sz="1867">
                <a:solidFill>
                  <a:prstClr val="black"/>
                </a:solidFill>
              </a:endParaRPr>
            </a:p>
          </p:txBody>
        </p:sp>
      </p:grpSp>
      <p:sp>
        <p:nvSpPr>
          <p:cNvPr id="7" name="Metin kutusu 6"/>
          <p:cNvSpPr txBox="1"/>
          <p:nvPr/>
        </p:nvSpPr>
        <p:spPr>
          <a:xfrm>
            <a:off x="179512" y="1435730"/>
            <a:ext cx="5689378" cy="461665"/>
          </a:xfrm>
          <a:prstGeom prst="rect">
            <a:avLst/>
          </a:prstGeom>
          <a:noFill/>
        </p:spPr>
        <p:txBody>
          <a:bodyPr wrap="none" lIns="91440" tIns="45720" rIns="91440" bIns="45720" rtlCol="0">
            <a:spAutoFit/>
          </a:bodyPr>
          <a:lstStyle/>
          <a:p>
            <a:pPr defTabSz="914377"/>
            <a:r>
              <a:rPr lang="tr-TR" sz="2400" b="1" dirty="0">
                <a:latin typeface="Verdana" panose="020B0604030504040204" pitchFamily="34" charset="0"/>
                <a:ea typeface="Verdana" panose="020B0604030504040204" pitchFamily="34" charset="0"/>
              </a:rPr>
              <a:t>İNSARAG İŞARETLEME SİSTEMİ</a:t>
            </a:r>
          </a:p>
        </p:txBody>
      </p:sp>
      <p:sp>
        <p:nvSpPr>
          <p:cNvPr id="9" name="Dikdörtgen 8"/>
          <p:cNvSpPr/>
          <p:nvPr/>
        </p:nvSpPr>
        <p:spPr>
          <a:xfrm>
            <a:off x="0" y="1897395"/>
            <a:ext cx="12192000" cy="1384995"/>
          </a:xfrm>
          <a:prstGeom prst="rect">
            <a:avLst/>
          </a:prstGeom>
        </p:spPr>
        <p:txBody>
          <a:bodyPr wrap="square">
            <a:spAutoFit/>
          </a:bodyPr>
          <a:lstStyle/>
          <a:p>
            <a:pPr algn="ctr" defTabSz="914377">
              <a:lnSpc>
                <a:spcPct val="150000"/>
              </a:lnSpc>
              <a:spcBef>
                <a:spcPct val="0"/>
              </a:spcBef>
            </a:pPr>
            <a:r>
              <a:rPr lang="tr-TR" altLang="tr-TR" sz="3200" b="1" dirty="0">
                <a:solidFill>
                  <a:prstClr val="black"/>
                </a:solidFill>
              </a:rPr>
              <a:t>ARANAN BİNALARIN İŞARETLENMESİ</a:t>
            </a:r>
          </a:p>
          <a:p>
            <a:pPr algn="ctr" defTabSz="914377">
              <a:lnSpc>
                <a:spcPct val="150000"/>
              </a:lnSpc>
              <a:spcBef>
                <a:spcPct val="0"/>
              </a:spcBef>
            </a:pPr>
            <a:r>
              <a:rPr lang="tr-TR" altLang="tr-TR" sz="2400" b="1" dirty="0">
                <a:solidFill>
                  <a:prstClr val="black"/>
                </a:solidFill>
              </a:rPr>
              <a:t>ETKİSİZ / YETERSİZ İŞARETLEME</a:t>
            </a:r>
          </a:p>
        </p:txBody>
      </p:sp>
      <p:sp>
        <p:nvSpPr>
          <p:cNvPr id="8" name="Slayt Numarası Yer Tutucusu 2"/>
          <p:cNvSpPr>
            <a:spLocks noGrp="1"/>
          </p:cNvSpPr>
          <p:nvPr>
            <p:ph type="sldNum" sz="quarter" idx="12"/>
          </p:nvPr>
        </p:nvSpPr>
        <p:spPr>
          <a:xfrm>
            <a:off x="11383547" y="6309215"/>
            <a:ext cx="477543" cy="477542"/>
          </a:xfrm>
        </p:spPr>
        <p:txBody>
          <a:bodyPr/>
          <a:lstStyle/>
          <a:p>
            <a:pPr algn="ctr"/>
            <a:r>
              <a:rPr lang="tr-TR" sz="1400" dirty="0" smtClean="0"/>
              <a:t>40</a:t>
            </a:r>
            <a:endParaRPr lang="tr-TR" sz="1400" dirty="0"/>
          </a:p>
        </p:txBody>
      </p:sp>
    </p:spTree>
    <p:extLst>
      <p:ext uri="{BB962C8B-B14F-4D97-AF65-F5344CB8AC3E}">
        <p14:creationId xmlns:p14="http://schemas.microsoft.com/office/powerpoint/2010/main" val="15973739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0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2371" y="3049119"/>
            <a:ext cx="5239789" cy="344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268346" y="2054164"/>
            <a:ext cx="7634287" cy="954107"/>
          </a:xfrm>
          <a:prstGeom prst="rect">
            <a:avLst/>
          </a:prstGeom>
          <a:solidFill>
            <a:srgbClr val="EF1F1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377">
              <a:spcBef>
                <a:spcPct val="50000"/>
              </a:spcBef>
              <a:buNone/>
            </a:pPr>
            <a:r>
              <a:rPr lang="tr-TR" altLang="tr-TR" sz="2800" b="1" dirty="0">
                <a:solidFill>
                  <a:srgbClr val="FFFFFF"/>
                </a:solidFill>
                <a:latin typeface="Calibri" panose="020F0502020204030204" pitchFamily="34" charset="0"/>
              </a:rPr>
              <a:t>Bütün boşluklar aranmamış olabilir! </a:t>
            </a:r>
            <a:endParaRPr lang="en-US" altLang="tr-TR" sz="2800" b="1" dirty="0">
              <a:solidFill>
                <a:srgbClr val="FFFFFF"/>
              </a:solidFill>
              <a:latin typeface="Calibri" panose="020F0502020204030204" pitchFamily="34" charset="0"/>
            </a:endParaRPr>
          </a:p>
          <a:p>
            <a:pPr algn="ctr" defTabSz="914377">
              <a:spcBef>
                <a:spcPct val="0"/>
              </a:spcBef>
              <a:buNone/>
            </a:pPr>
            <a:r>
              <a:rPr lang="tr-TR" altLang="tr-TR" sz="2800" b="1" dirty="0">
                <a:solidFill>
                  <a:srgbClr val="FFFFFF"/>
                </a:solidFill>
                <a:latin typeface="Calibri" panose="020F0502020204030204" pitchFamily="34" charset="0"/>
              </a:rPr>
              <a:t>Profesyonel arama ekibine ihtiyaç var</a:t>
            </a:r>
            <a:r>
              <a:rPr lang="en-US" altLang="tr-TR" sz="2800" b="1" dirty="0">
                <a:solidFill>
                  <a:srgbClr val="FFFFFF"/>
                </a:solidFill>
                <a:latin typeface="Calibri" panose="020F0502020204030204" pitchFamily="34" charset="0"/>
              </a:rPr>
              <a:t>!</a:t>
            </a:r>
          </a:p>
        </p:txBody>
      </p:sp>
      <p:sp>
        <p:nvSpPr>
          <p:cNvPr id="6" name="Text Box 7"/>
          <p:cNvSpPr txBox="1">
            <a:spLocks noChangeArrowheads="1"/>
          </p:cNvSpPr>
          <p:nvPr/>
        </p:nvSpPr>
        <p:spPr bwMode="auto">
          <a:xfrm rot="10823892" flipV="1">
            <a:off x="8333015" y="5442391"/>
            <a:ext cx="3737373" cy="95410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377">
              <a:spcBef>
                <a:spcPct val="0"/>
              </a:spcBef>
              <a:buNone/>
            </a:pPr>
            <a:r>
              <a:rPr lang="tr-TR" altLang="tr-TR" sz="2800" b="1" dirty="0">
                <a:solidFill>
                  <a:srgbClr val="291A10"/>
                </a:solidFill>
                <a:latin typeface="Calibri" panose="020F0502020204030204" pitchFamily="34" charset="0"/>
              </a:rPr>
              <a:t>  </a:t>
            </a:r>
            <a:r>
              <a:rPr lang="tr-TR" altLang="tr-TR" sz="2800" b="1" dirty="0">
                <a:solidFill>
                  <a:srgbClr val="FFFFFF"/>
                </a:solidFill>
                <a:latin typeface="Calibri" panose="020F0502020204030204" pitchFamily="34" charset="0"/>
              </a:rPr>
              <a:t>Boş mu</a:t>
            </a:r>
            <a:r>
              <a:rPr lang="en-US" altLang="tr-TR" sz="2800" b="1" dirty="0">
                <a:solidFill>
                  <a:srgbClr val="FFFFFF"/>
                </a:solidFill>
                <a:latin typeface="Calibri" panose="020F0502020204030204" pitchFamily="34" charset="0"/>
              </a:rPr>
              <a:t>?</a:t>
            </a:r>
          </a:p>
          <a:p>
            <a:pPr algn="ctr" defTabSz="914377">
              <a:spcBef>
                <a:spcPct val="0"/>
              </a:spcBef>
              <a:buNone/>
            </a:pPr>
            <a:r>
              <a:rPr lang="tr-TR" altLang="tr-TR" sz="2800" b="1" dirty="0">
                <a:solidFill>
                  <a:srgbClr val="FFFFFF"/>
                </a:solidFill>
                <a:latin typeface="Calibri" panose="020F0502020204030204" pitchFamily="34" charset="0"/>
              </a:rPr>
              <a:t>Herkes çıktı mı?</a:t>
            </a:r>
            <a:endParaRPr lang="en-US" altLang="tr-TR" sz="2800" b="1" dirty="0">
              <a:solidFill>
                <a:srgbClr val="FFFFFF"/>
              </a:solidFill>
              <a:latin typeface="Calibri" panose="020F0502020204030204" pitchFamily="34" charset="0"/>
            </a:endParaRPr>
          </a:p>
        </p:txBody>
      </p:sp>
      <p:sp>
        <p:nvSpPr>
          <p:cNvPr id="7" name="Metin kutusu 6"/>
          <p:cNvSpPr txBox="1"/>
          <p:nvPr/>
        </p:nvSpPr>
        <p:spPr>
          <a:xfrm>
            <a:off x="268346" y="1404343"/>
            <a:ext cx="4929555" cy="461665"/>
          </a:xfrm>
          <a:prstGeom prst="rect">
            <a:avLst/>
          </a:prstGeom>
          <a:noFill/>
        </p:spPr>
        <p:txBody>
          <a:bodyPr wrap="none" lIns="91440" tIns="45720" rIns="91440" bIns="45720" rtlCol="0">
            <a:spAutoFit/>
          </a:bodyPr>
          <a:lstStyle/>
          <a:p>
            <a:pPr defTabSz="914377"/>
            <a:r>
              <a:rPr lang="tr-TR" sz="2400" b="1" dirty="0">
                <a:latin typeface="Verdana" panose="020B0604030504040204" pitchFamily="34" charset="0"/>
                <a:ea typeface="Verdana" panose="020B0604030504040204" pitchFamily="34" charset="0"/>
              </a:rPr>
              <a:t>ETKİLİ OLMAYAN İLETİŞİM</a:t>
            </a:r>
          </a:p>
        </p:txBody>
      </p:sp>
      <p:sp>
        <p:nvSpPr>
          <p:cNvPr id="8" name="Slayt Numarası Yer Tutucusu 2"/>
          <p:cNvSpPr>
            <a:spLocks noGrp="1"/>
          </p:cNvSpPr>
          <p:nvPr>
            <p:ph type="sldNum" sz="quarter" idx="12"/>
          </p:nvPr>
        </p:nvSpPr>
        <p:spPr>
          <a:xfrm>
            <a:off x="11383547" y="6309215"/>
            <a:ext cx="477543" cy="477542"/>
          </a:xfrm>
        </p:spPr>
        <p:txBody>
          <a:bodyPr/>
          <a:lstStyle/>
          <a:p>
            <a:pPr algn="ctr"/>
            <a:r>
              <a:rPr lang="tr-TR" sz="1400" dirty="0" smtClean="0"/>
              <a:t>41</a:t>
            </a:r>
            <a:endParaRPr lang="tr-TR" sz="1400" dirty="0"/>
          </a:p>
        </p:txBody>
      </p:sp>
    </p:spTree>
    <p:extLst>
      <p:ext uri="{BB962C8B-B14F-4D97-AF65-F5344CB8AC3E}">
        <p14:creationId xmlns:p14="http://schemas.microsoft.com/office/powerpoint/2010/main" val="35990700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778230"/>
            <a:ext cx="11758488" cy="4665663"/>
          </a:xfrm>
        </p:spPr>
        <p:txBody>
          <a:bodyPr>
            <a:normAutofit/>
          </a:bodyPr>
          <a:lstStyle/>
          <a:p>
            <a:pPr marL="0" indent="476239" algn="just">
              <a:lnSpc>
                <a:spcPct val="170000"/>
              </a:lnSpc>
              <a:spcBef>
                <a:spcPct val="0"/>
              </a:spcBef>
              <a:buNone/>
            </a:pPr>
            <a:r>
              <a:rPr lang="tr-TR" altLang="tr-TR" sz="2200" dirty="0" smtClean="0"/>
              <a:t>Insarag </a:t>
            </a:r>
            <a:r>
              <a:rPr lang="tr-TR" altLang="tr-TR" sz="2200" dirty="0"/>
              <a:t>işaretleme sistemi USAR operasyon durumunu göstermek,  ekipler ve </a:t>
            </a:r>
            <a:r>
              <a:rPr lang="tr-TR" altLang="tr-TR" sz="2200" dirty="0" smtClean="0"/>
              <a:t>saha personeli arasında </a:t>
            </a:r>
            <a:r>
              <a:rPr lang="tr-TR" altLang="tr-TR" sz="2200" dirty="0"/>
              <a:t>bilgi paylaşımını sağlamak üzere kullanılan bir </a:t>
            </a:r>
            <a:r>
              <a:rPr lang="tr-TR" altLang="tr-TR" sz="2200" dirty="0" smtClean="0"/>
              <a:t>yöntemdir. Aynı zamanda koordinasyonu </a:t>
            </a:r>
            <a:r>
              <a:rPr lang="tr-TR" altLang="tr-TR" sz="2200" dirty="0"/>
              <a:t>güçlendirerek, dublikasyonların önüne geçer</a:t>
            </a:r>
            <a:r>
              <a:rPr lang="tr-TR" altLang="tr-TR" sz="2200" dirty="0" smtClean="0"/>
              <a:t>. </a:t>
            </a:r>
            <a:r>
              <a:rPr lang="en-GB" altLang="tr-TR" sz="2200" dirty="0" smtClean="0"/>
              <a:t>INSARAG </a:t>
            </a:r>
            <a:r>
              <a:rPr lang="tr-TR" altLang="tr-TR" sz="2200" dirty="0"/>
              <a:t>işaretleme sisteminin belirlenen amaçları gerçekleştirmek </a:t>
            </a:r>
            <a:r>
              <a:rPr lang="tr-TR" altLang="tr-TR" sz="2200" dirty="0" smtClean="0"/>
              <a:t>üzere 3 uygulama </a:t>
            </a:r>
            <a:r>
              <a:rPr lang="tr-TR" altLang="tr-TR" sz="2200" dirty="0"/>
              <a:t>şekli </a:t>
            </a:r>
            <a:r>
              <a:rPr lang="tr-TR" altLang="tr-TR" sz="2200" dirty="0" smtClean="0"/>
              <a:t>vardır:</a:t>
            </a:r>
            <a:endParaRPr lang="tr-TR" altLang="tr-TR" sz="2200" dirty="0"/>
          </a:p>
          <a:p>
            <a:pPr marL="0" indent="355591">
              <a:lnSpc>
                <a:spcPct val="170000"/>
              </a:lnSpc>
              <a:spcBef>
                <a:spcPct val="0"/>
              </a:spcBef>
              <a:buClr>
                <a:schemeClr val="accent5"/>
              </a:buClr>
              <a:buFont typeface="Wingdings" panose="05000000000000000000" pitchFamily="2" charset="2"/>
              <a:buChar char="Ø"/>
            </a:pPr>
            <a:r>
              <a:rPr lang="tr-TR" altLang="tr-TR" sz="2200" dirty="0" smtClean="0"/>
              <a:t>Çalışma </a:t>
            </a:r>
            <a:r>
              <a:rPr lang="tr-TR" altLang="tr-TR" sz="2200" dirty="0"/>
              <a:t>alanı </a:t>
            </a:r>
            <a:r>
              <a:rPr lang="tr-TR" altLang="tr-TR" sz="2200" dirty="0" smtClean="0"/>
              <a:t>işaretlemesi</a:t>
            </a:r>
            <a:endParaRPr lang="tr-TR" altLang="tr-TR" sz="2200" dirty="0"/>
          </a:p>
          <a:p>
            <a:pPr marL="0" indent="355591">
              <a:lnSpc>
                <a:spcPct val="170000"/>
              </a:lnSpc>
              <a:spcBef>
                <a:spcPct val="0"/>
              </a:spcBef>
              <a:buClr>
                <a:schemeClr val="accent5"/>
              </a:buClr>
              <a:buFont typeface="Wingdings" panose="05000000000000000000" pitchFamily="2" charset="2"/>
              <a:buChar char="Ø"/>
            </a:pPr>
            <a:r>
              <a:rPr lang="tr-TR" altLang="tr-TR" sz="2200" dirty="0" smtClean="0"/>
              <a:t>Kazazede işaretlemesi</a:t>
            </a:r>
            <a:endParaRPr lang="tr-TR" altLang="tr-TR" sz="2200" dirty="0"/>
          </a:p>
          <a:p>
            <a:pPr marL="0" indent="355591">
              <a:lnSpc>
                <a:spcPct val="170000"/>
              </a:lnSpc>
              <a:spcBef>
                <a:spcPct val="0"/>
              </a:spcBef>
              <a:buClr>
                <a:schemeClr val="accent5"/>
              </a:buClr>
              <a:buFont typeface="Wingdings" panose="05000000000000000000" pitchFamily="2" charset="2"/>
              <a:buChar char="Ø"/>
            </a:pPr>
            <a:r>
              <a:rPr lang="tr-TR" altLang="tr-TR" sz="2200" dirty="0" smtClean="0"/>
              <a:t>Hızlı </a:t>
            </a:r>
            <a:r>
              <a:rPr lang="tr-TR" altLang="tr-TR" sz="2200" dirty="0"/>
              <a:t>Temizlik ( Alan temizliği ) işaretlemesi</a:t>
            </a:r>
          </a:p>
          <a:p>
            <a:endParaRPr lang="tr-TR" sz="2200" dirty="0"/>
          </a:p>
        </p:txBody>
      </p:sp>
      <p:sp>
        <p:nvSpPr>
          <p:cNvPr id="4" name="Metin kutusu 3"/>
          <p:cNvSpPr txBox="1"/>
          <p:nvPr/>
        </p:nvSpPr>
        <p:spPr>
          <a:xfrm>
            <a:off x="179512" y="1414503"/>
            <a:ext cx="5689378" cy="461665"/>
          </a:xfrm>
          <a:prstGeom prst="rect">
            <a:avLst/>
          </a:prstGeom>
          <a:noFill/>
        </p:spPr>
        <p:txBody>
          <a:bodyPr wrap="none" lIns="91440" tIns="45720" rIns="91440" bIns="45720" rtlCol="0">
            <a:spAutoFit/>
          </a:bodyPr>
          <a:lstStyle/>
          <a:p>
            <a:pPr defTabSz="914377"/>
            <a:r>
              <a:rPr lang="tr-TR" sz="2400" b="1" dirty="0">
                <a:latin typeface="Verdana" panose="020B0604030504040204" pitchFamily="34" charset="0"/>
                <a:ea typeface="Verdana" panose="020B0604030504040204" pitchFamily="34" charset="0"/>
              </a:rPr>
              <a:t>İNSARAG İŞARETLEME SİSTEMİ</a:t>
            </a:r>
          </a:p>
        </p:txBody>
      </p:sp>
      <p:sp>
        <p:nvSpPr>
          <p:cNvPr id="5" name="Slayt Numarası Yer Tutucusu 2"/>
          <p:cNvSpPr>
            <a:spLocks noGrp="1"/>
          </p:cNvSpPr>
          <p:nvPr>
            <p:ph type="sldNum" sz="quarter" idx="12"/>
          </p:nvPr>
        </p:nvSpPr>
        <p:spPr>
          <a:xfrm>
            <a:off x="11383547" y="6309215"/>
            <a:ext cx="477543" cy="477542"/>
          </a:xfrm>
        </p:spPr>
        <p:txBody>
          <a:bodyPr/>
          <a:lstStyle/>
          <a:p>
            <a:pPr algn="ctr"/>
            <a:r>
              <a:rPr lang="tr-TR" sz="1400" dirty="0" smtClean="0"/>
              <a:t>42</a:t>
            </a:r>
            <a:endParaRPr lang="tr-TR" sz="1400" dirty="0"/>
          </a:p>
        </p:txBody>
      </p:sp>
    </p:spTree>
    <p:extLst>
      <p:ext uri="{BB962C8B-B14F-4D97-AF65-F5344CB8AC3E}">
        <p14:creationId xmlns:p14="http://schemas.microsoft.com/office/powerpoint/2010/main" val="21705117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3" y="1723099"/>
            <a:ext cx="11679979" cy="5134901"/>
          </a:xfrm>
        </p:spPr>
        <p:txBody>
          <a:bodyPr>
            <a:noAutofit/>
          </a:bodyPr>
          <a:lstStyle/>
          <a:p>
            <a:pPr marL="0" indent="355591" algn="just">
              <a:lnSpc>
                <a:spcPct val="150000"/>
              </a:lnSpc>
              <a:spcBef>
                <a:spcPts val="0"/>
              </a:spcBef>
              <a:defRPr/>
            </a:pPr>
            <a:r>
              <a:rPr lang="tr-TR" sz="2000" dirty="0"/>
              <a:t>İşaretleme Seviye 2  sektör değerlendirmesi sırasında, alan bir çalışma alanı olarak değerlendirildiği takdirde yapılmalıdır.</a:t>
            </a:r>
          </a:p>
          <a:p>
            <a:pPr marL="0" indent="355591" algn="just">
              <a:lnSpc>
                <a:spcPct val="150000"/>
              </a:lnSpc>
              <a:spcBef>
                <a:spcPts val="0"/>
              </a:spcBef>
              <a:defRPr/>
            </a:pPr>
            <a:r>
              <a:rPr lang="tr-TR" sz="2000" dirty="0"/>
              <a:t>Ön cephede ya da alan girişinde yapılmalıdır.</a:t>
            </a:r>
          </a:p>
          <a:p>
            <a:pPr marL="0" indent="355591" algn="just">
              <a:lnSpc>
                <a:spcPct val="150000"/>
              </a:lnSpc>
              <a:spcBef>
                <a:spcPts val="0"/>
              </a:spcBef>
              <a:defRPr/>
            </a:pPr>
            <a:r>
              <a:rPr lang="tr-TR" sz="2000" dirty="0"/>
              <a:t>Boyutlar 1.2 m x 1.0 m civarında olmalıdır.</a:t>
            </a:r>
          </a:p>
          <a:p>
            <a:pPr marL="0" indent="355591" algn="just">
              <a:lnSpc>
                <a:spcPct val="150000"/>
              </a:lnSpc>
              <a:spcBef>
                <a:spcPts val="0"/>
              </a:spcBef>
              <a:defRPr/>
            </a:pPr>
            <a:r>
              <a:rPr lang="tr-TR" sz="2000" dirty="0"/>
              <a:t>Tercihen sprey boya  ve  göze çarpan bir renkte olmalıdır.</a:t>
            </a:r>
          </a:p>
          <a:p>
            <a:pPr marL="0" indent="355591" algn="just">
              <a:lnSpc>
                <a:spcPct val="150000"/>
              </a:lnSpc>
              <a:spcBef>
                <a:spcPts val="0"/>
              </a:spcBef>
              <a:defRPr/>
            </a:pPr>
            <a:r>
              <a:rPr lang="tr-TR" sz="2000" dirty="0"/>
              <a:t>Kutucuk içinde; Çalışma alanı adı, Ekip adı, Gerçekleştirilen ASR seviyesi ve tarih</a:t>
            </a:r>
          </a:p>
          <a:p>
            <a:pPr marL="0" indent="355591" algn="just">
              <a:lnSpc>
                <a:spcPct val="150000"/>
              </a:lnSpc>
              <a:spcBef>
                <a:spcPts val="0"/>
              </a:spcBef>
              <a:defRPr/>
            </a:pPr>
            <a:r>
              <a:rPr lang="tr-TR" sz="2000" dirty="0"/>
              <a:t>Kutucuk dışında ; üstte tehlikeli madde durumu altta ise triyaj kategorisi yer alır</a:t>
            </a:r>
          </a:p>
          <a:p>
            <a:pPr marL="0" indent="355591" algn="just">
              <a:lnSpc>
                <a:spcPct val="150000"/>
              </a:lnSpc>
              <a:spcBef>
                <a:spcPts val="0"/>
              </a:spcBef>
              <a:defRPr/>
            </a:pPr>
            <a:r>
              <a:rPr lang="tr-TR" sz="2000" dirty="0"/>
              <a:t>Çalışma alanı ismi yaklaşık 40 cm , ekip ismi yaklaşık 10 cm boyutunda olmalıdır.</a:t>
            </a:r>
          </a:p>
          <a:p>
            <a:pPr marL="0" indent="355591" algn="just">
              <a:lnSpc>
                <a:spcPct val="150000"/>
              </a:lnSpc>
              <a:spcBef>
                <a:spcPts val="0"/>
              </a:spcBef>
              <a:defRPr/>
            </a:pPr>
            <a:r>
              <a:rPr lang="tr-TR" sz="2000" dirty="0"/>
              <a:t>Alanda tüm operasyonlar sona erdiğinde kutucuğun ortasından yatay bir çizgi çekilerek bu çalışma alanında tüm operasyonun sona erdiği belirtilmelidir.</a:t>
            </a:r>
          </a:p>
          <a:p>
            <a:pPr>
              <a:lnSpc>
                <a:spcPct val="150000"/>
              </a:lnSpc>
              <a:spcBef>
                <a:spcPts val="0"/>
              </a:spcBef>
            </a:pPr>
            <a:endParaRPr lang="tr-TR" sz="2000" dirty="0"/>
          </a:p>
        </p:txBody>
      </p:sp>
      <p:sp>
        <p:nvSpPr>
          <p:cNvPr id="4" name="Metin kutusu 3"/>
          <p:cNvSpPr txBox="1"/>
          <p:nvPr/>
        </p:nvSpPr>
        <p:spPr>
          <a:xfrm>
            <a:off x="179513" y="1373863"/>
            <a:ext cx="5652509" cy="461665"/>
          </a:xfrm>
          <a:prstGeom prst="rect">
            <a:avLst/>
          </a:prstGeom>
          <a:noFill/>
        </p:spPr>
        <p:txBody>
          <a:bodyPr wrap="none" lIns="91440" tIns="45720" rIns="91440" bIns="45720" rtlCol="0">
            <a:spAutoFit/>
          </a:bodyPr>
          <a:lstStyle/>
          <a:p>
            <a:pPr defTabSz="914377"/>
            <a:r>
              <a:rPr lang="tr-TR" sz="2400" b="1" dirty="0">
                <a:latin typeface="Verdana" panose="020B0604030504040204" pitchFamily="34" charset="0"/>
                <a:ea typeface="Verdana" panose="020B0604030504040204" pitchFamily="34" charset="0"/>
              </a:rPr>
              <a:t>ÇALIŞMA ALANI İŞARETLEMESİ</a:t>
            </a:r>
          </a:p>
        </p:txBody>
      </p:sp>
      <p:sp>
        <p:nvSpPr>
          <p:cNvPr id="5" name="Slayt Numarası Yer Tutucusu 2"/>
          <p:cNvSpPr>
            <a:spLocks noGrp="1"/>
          </p:cNvSpPr>
          <p:nvPr>
            <p:ph type="sldNum" sz="quarter" idx="12"/>
          </p:nvPr>
        </p:nvSpPr>
        <p:spPr>
          <a:xfrm>
            <a:off x="11383547" y="6309215"/>
            <a:ext cx="477543" cy="477542"/>
          </a:xfrm>
        </p:spPr>
        <p:txBody>
          <a:bodyPr/>
          <a:lstStyle/>
          <a:p>
            <a:pPr algn="ctr"/>
            <a:r>
              <a:rPr lang="tr-TR" sz="1400" dirty="0" smtClean="0"/>
              <a:t>43</a:t>
            </a:r>
            <a:endParaRPr lang="tr-TR" sz="1400" dirty="0"/>
          </a:p>
        </p:txBody>
      </p:sp>
    </p:spTree>
    <p:extLst>
      <p:ext uri="{BB962C8B-B14F-4D97-AF65-F5344CB8AC3E}">
        <p14:creationId xmlns:p14="http://schemas.microsoft.com/office/powerpoint/2010/main" val="14677124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p:cNvPicPr>
            <a:picLocks noGrp="1"/>
          </p:cNvPicPr>
          <p:nvPr>
            <p:ph idx="1"/>
          </p:nvPr>
        </p:nvPicPr>
        <p:blipFill rotWithShape="1">
          <a:blip r:embed="rId2">
            <a:extLst>
              <a:ext uri="{28A0092B-C50C-407E-A947-70E740481C1C}">
                <a14:useLocalDpi xmlns:a14="http://schemas.microsoft.com/office/drawing/2010/main" val="0"/>
              </a:ext>
            </a:extLst>
          </a:blip>
          <a:srcRect b="12316"/>
          <a:stretch/>
        </p:blipFill>
        <p:spPr>
          <a:xfrm>
            <a:off x="179513" y="1778927"/>
            <a:ext cx="11768648" cy="4499953"/>
          </a:xfrm>
        </p:spPr>
      </p:pic>
      <p:sp>
        <p:nvSpPr>
          <p:cNvPr id="6" name="Metin kutusu 5"/>
          <p:cNvSpPr txBox="1"/>
          <p:nvPr/>
        </p:nvSpPr>
        <p:spPr>
          <a:xfrm>
            <a:off x="179512" y="1355806"/>
            <a:ext cx="5652509" cy="461665"/>
          </a:xfrm>
          <a:prstGeom prst="rect">
            <a:avLst/>
          </a:prstGeom>
          <a:noFill/>
        </p:spPr>
        <p:txBody>
          <a:bodyPr wrap="none" lIns="91440" tIns="45720" rIns="91440" bIns="45720" rtlCol="0">
            <a:spAutoFit/>
          </a:bodyPr>
          <a:lstStyle/>
          <a:p>
            <a:pPr defTabSz="914377"/>
            <a:r>
              <a:rPr lang="tr-TR" sz="2400" b="1" dirty="0">
                <a:latin typeface="Verdana" panose="020B0604030504040204" pitchFamily="34" charset="0"/>
                <a:ea typeface="Verdana" panose="020B0604030504040204" pitchFamily="34" charset="0"/>
              </a:rPr>
              <a:t>ÇALIŞMA ALANI İŞARETLEMESİ</a:t>
            </a:r>
          </a:p>
        </p:txBody>
      </p:sp>
      <p:sp>
        <p:nvSpPr>
          <p:cNvPr id="5" name="Slayt Numarası Yer Tutucusu 2"/>
          <p:cNvSpPr>
            <a:spLocks noGrp="1"/>
          </p:cNvSpPr>
          <p:nvPr>
            <p:ph type="sldNum" sz="quarter" idx="12"/>
          </p:nvPr>
        </p:nvSpPr>
        <p:spPr>
          <a:xfrm>
            <a:off x="11383547" y="6309215"/>
            <a:ext cx="477543" cy="477542"/>
          </a:xfrm>
        </p:spPr>
        <p:txBody>
          <a:bodyPr/>
          <a:lstStyle/>
          <a:p>
            <a:pPr algn="ctr"/>
            <a:r>
              <a:rPr lang="tr-TR" sz="1400" dirty="0" smtClean="0"/>
              <a:t>44</a:t>
            </a:r>
            <a:endParaRPr lang="tr-TR" sz="1400" dirty="0"/>
          </a:p>
        </p:txBody>
      </p:sp>
    </p:spTree>
    <p:extLst>
      <p:ext uri="{BB962C8B-B14F-4D97-AF65-F5344CB8AC3E}">
        <p14:creationId xmlns:p14="http://schemas.microsoft.com/office/powerpoint/2010/main" val="3123740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79511" y="5313500"/>
            <a:ext cx="11779732" cy="1077090"/>
          </a:xfrm>
          <a:prstGeom prst="rect">
            <a:avLst/>
          </a:prstGeom>
        </p:spPr>
        <p:txBody>
          <a:bodyPr wrap="square">
            <a:spAutoFit/>
          </a:bodyPr>
          <a:lstStyle/>
          <a:p>
            <a:pPr algn="ctr" defTabSz="914377">
              <a:lnSpc>
                <a:spcPct val="150000"/>
              </a:lnSpc>
            </a:pPr>
            <a:r>
              <a:rPr lang="tr-TR" sz="2133" b="1" dirty="0">
                <a:solidFill>
                  <a:prstClr val="black"/>
                </a:solidFill>
              </a:rPr>
              <a:t>Charlie Bölümü, Çalışma Sahası 5, Avustralya 1, ASR 2 Bölüm Değerlendirmesini 19 Ekim‘de tamamlamıştır. Asbest tehlike olarak tanımlanmıştır. Öncelik kategorisi  B olarak belirlenmiştir.</a:t>
            </a: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558" t="2028" r="6748" b="1988"/>
          <a:stretch/>
        </p:blipFill>
        <p:spPr bwMode="auto">
          <a:xfrm>
            <a:off x="3835582" y="1931691"/>
            <a:ext cx="3992879" cy="3381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Metin kutusu 12"/>
          <p:cNvSpPr txBox="1"/>
          <p:nvPr/>
        </p:nvSpPr>
        <p:spPr>
          <a:xfrm>
            <a:off x="179511" y="1415794"/>
            <a:ext cx="5652509" cy="461665"/>
          </a:xfrm>
          <a:prstGeom prst="rect">
            <a:avLst/>
          </a:prstGeom>
          <a:noFill/>
        </p:spPr>
        <p:txBody>
          <a:bodyPr wrap="none" lIns="91440" tIns="45720" rIns="91440" bIns="45720" rtlCol="0">
            <a:spAutoFit/>
          </a:bodyPr>
          <a:lstStyle/>
          <a:p>
            <a:pPr defTabSz="914377"/>
            <a:r>
              <a:rPr lang="tr-TR" sz="2400" b="1" dirty="0">
                <a:latin typeface="Verdana" panose="020B0604030504040204" pitchFamily="34" charset="0"/>
                <a:ea typeface="Verdana" panose="020B0604030504040204" pitchFamily="34" charset="0"/>
              </a:rPr>
              <a:t>ÇALIŞMA ALANI İŞARETLEMESİ</a:t>
            </a:r>
          </a:p>
        </p:txBody>
      </p:sp>
      <p:sp>
        <p:nvSpPr>
          <p:cNvPr id="5" name="Slayt Numarası Yer Tutucusu 2"/>
          <p:cNvSpPr>
            <a:spLocks noGrp="1"/>
          </p:cNvSpPr>
          <p:nvPr>
            <p:ph type="sldNum" sz="quarter" idx="12"/>
          </p:nvPr>
        </p:nvSpPr>
        <p:spPr>
          <a:xfrm>
            <a:off x="11383547" y="6309215"/>
            <a:ext cx="477543" cy="477542"/>
          </a:xfrm>
        </p:spPr>
        <p:txBody>
          <a:bodyPr/>
          <a:lstStyle/>
          <a:p>
            <a:pPr algn="ctr"/>
            <a:r>
              <a:rPr lang="tr-TR" sz="1400" dirty="0" smtClean="0"/>
              <a:t>45</a:t>
            </a:r>
            <a:endParaRPr lang="tr-TR" sz="1400" dirty="0"/>
          </a:p>
        </p:txBody>
      </p:sp>
    </p:spTree>
    <p:extLst>
      <p:ext uri="{BB962C8B-B14F-4D97-AF65-F5344CB8AC3E}">
        <p14:creationId xmlns:p14="http://schemas.microsoft.com/office/powerpoint/2010/main" val="12220019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0871" y="1673655"/>
            <a:ext cx="4118729" cy="356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0" y="4934417"/>
            <a:ext cx="12192000" cy="1569469"/>
          </a:xfrm>
          <a:prstGeom prst="rect">
            <a:avLst/>
          </a:prstGeom>
        </p:spPr>
        <p:txBody>
          <a:bodyPr wrap="square">
            <a:spAutoFit/>
          </a:bodyPr>
          <a:lstStyle/>
          <a:p>
            <a:pPr algn="ctr" defTabSz="914377">
              <a:lnSpc>
                <a:spcPct val="150000"/>
              </a:lnSpc>
            </a:pPr>
            <a:r>
              <a:rPr lang="tr-TR" sz="2133" b="1" dirty="0">
                <a:solidFill>
                  <a:prstClr val="black"/>
                </a:solidFill>
              </a:rPr>
              <a:t>Burada Türkiye 2 ekibi Avustralya 1 tarafından tamamlanan Bölüm Değerlendirmesini takiben C5 Çalışma Sahasında kurtarma operasyonları için görevlendirmiştir. Türkiye 1 19 Ekim tarihinde ASR 3 Hızlı SAR operasyonlarını tamamlamıştır.</a:t>
            </a:r>
          </a:p>
        </p:txBody>
      </p:sp>
      <p:sp>
        <p:nvSpPr>
          <p:cNvPr id="10" name="Metin kutusu 9"/>
          <p:cNvSpPr txBox="1"/>
          <p:nvPr/>
        </p:nvSpPr>
        <p:spPr>
          <a:xfrm>
            <a:off x="179512" y="1353543"/>
            <a:ext cx="5652509" cy="461665"/>
          </a:xfrm>
          <a:prstGeom prst="rect">
            <a:avLst/>
          </a:prstGeom>
          <a:noFill/>
        </p:spPr>
        <p:txBody>
          <a:bodyPr wrap="none" lIns="91440" tIns="45720" rIns="91440" bIns="45720" rtlCol="0">
            <a:spAutoFit/>
          </a:bodyPr>
          <a:lstStyle/>
          <a:p>
            <a:pPr defTabSz="914377"/>
            <a:r>
              <a:rPr lang="tr-TR" sz="2400" b="1" dirty="0">
                <a:latin typeface="Verdana" panose="020B0604030504040204" pitchFamily="34" charset="0"/>
                <a:ea typeface="Verdana" panose="020B0604030504040204" pitchFamily="34" charset="0"/>
              </a:rPr>
              <a:t>ÇALIŞMA ALANI İŞARETLEMESİ</a:t>
            </a:r>
          </a:p>
        </p:txBody>
      </p:sp>
      <p:sp>
        <p:nvSpPr>
          <p:cNvPr id="5" name="Slayt Numarası Yer Tutucusu 2"/>
          <p:cNvSpPr>
            <a:spLocks noGrp="1"/>
          </p:cNvSpPr>
          <p:nvPr>
            <p:ph type="sldNum" sz="quarter" idx="12"/>
          </p:nvPr>
        </p:nvSpPr>
        <p:spPr>
          <a:xfrm>
            <a:off x="11383547" y="6309215"/>
            <a:ext cx="477543" cy="477542"/>
          </a:xfrm>
        </p:spPr>
        <p:txBody>
          <a:bodyPr/>
          <a:lstStyle/>
          <a:p>
            <a:pPr algn="ctr"/>
            <a:r>
              <a:rPr lang="tr-TR" sz="1400" dirty="0" smtClean="0"/>
              <a:t>46</a:t>
            </a:r>
            <a:endParaRPr lang="tr-TR" sz="1400" dirty="0"/>
          </a:p>
        </p:txBody>
      </p:sp>
    </p:spTree>
    <p:extLst>
      <p:ext uri="{BB962C8B-B14F-4D97-AF65-F5344CB8AC3E}">
        <p14:creationId xmlns:p14="http://schemas.microsoft.com/office/powerpoint/2010/main" val="27270162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19" t="10759" r="8121" b="1184"/>
          <a:stretch/>
        </p:blipFill>
        <p:spPr bwMode="auto">
          <a:xfrm>
            <a:off x="6837672" y="2061556"/>
            <a:ext cx="5246336" cy="330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179512" y="1956735"/>
            <a:ext cx="6658160" cy="4199611"/>
          </a:xfrm>
          <a:prstGeom prst="rect">
            <a:avLst/>
          </a:prstGeom>
        </p:spPr>
        <p:txBody>
          <a:bodyPr wrap="square">
            <a:spAutoFit/>
          </a:bodyPr>
          <a:lstStyle/>
          <a:p>
            <a:pPr indent="476239" algn="just" defTabSz="914377">
              <a:lnSpc>
                <a:spcPct val="150000"/>
              </a:lnSpc>
            </a:pPr>
            <a:r>
              <a:rPr lang="tr-TR" sz="2000" dirty="0">
                <a:solidFill>
                  <a:prstClr val="black"/>
                </a:solidFill>
              </a:rPr>
              <a:t>Burada Singapur 1 ekibi C-12 Çalışma Sahası dahilindeki belirli C12-b Çalışma sahasındaki işlerini tamamlamıştır. C-12b‘nin işaretin sağında olduğunu belirtmek için işarete bir ok eklenmiştir. Bodrumdaki gaz sızıntısıyla ilgili tehlike uyarısı açık bir dille eklenmiştir. Öncelik kategorisi B olarak belirlenmiştir. ASR 2 ASR 3 operasyonları 19 Ekim tarihinde tamamlanmıştır. ASR 4 Tam SAR operasyonları 20 Ekim tarihinde tamamlanmıştır. Bu çalışma sahasında başka çalışma gerekmemektedir.</a:t>
            </a:r>
          </a:p>
        </p:txBody>
      </p:sp>
      <p:sp>
        <p:nvSpPr>
          <p:cNvPr id="18" name="Metin kutusu 17"/>
          <p:cNvSpPr txBox="1"/>
          <p:nvPr/>
        </p:nvSpPr>
        <p:spPr>
          <a:xfrm>
            <a:off x="179512" y="1414503"/>
            <a:ext cx="5652509" cy="461665"/>
          </a:xfrm>
          <a:prstGeom prst="rect">
            <a:avLst/>
          </a:prstGeom>
          <a:noFill/>
        </p:spPr>
        <p:txBody>
          <a:bodyPr wrap="none" lIns="91440" tIns="45720" rIns="91440" bIns="45720" rtlCol="0">
            <a:spAutoFit/>
          </a:bodyPr>
          <a:lstStyle/>
          <a:p>
            <a:pPr defTabSz="914377"/>
            <a:r>
              <a:rPr lang="tr-TR" sz="2400" b="1" dirty="0">
                <a:latin typeface="Verdana" panose="020B0604030504040204" pitchFamily="34" charset="0"/>
                <a:ea typeface="Verdana" panose="020B0604030504040204" pitchFamily="34" charset="0"/>
              </a:rPr>
              <a:t>ÇALIŞMA ALANI İŞARETLEMESİ</a:t>
            </a:r>
          </a:p>
        </p:txBody>
      </p:sp>
      <p:sp>
        <p:nvSpPr>
          <p:cNvPr id="5" name="Slayt Numarası Yer Tutucusu 2"/>
          <p:cNvSpPr>
            <a:spLocks noGrp="1"/>
          </p:cNvSpPr>
          <p:nvPr>
            <p:ph type="sldNum" sz="quarter" idx="12"/>
          </p:nvPr>
        </p:nvSpPr>
        <p:spPr>
          <a:xfrm>
            <a:off x="11383547" y="6309215"/>
            <a:ext cx="477543" cy="477542"/>
          </a:xfrm>
        </p:spPr>
        <p:txBody>
          <a:bodyPr/>
          <a:lstStyle/>
          <a:p>
            <a:pPr algn="ctr"/>
            <a:r>
              <a:rPr lang="tr-TR" sz="1400" dirty="0" smtClean="0"/>
              <a:t>47</a:t>
            </a:r>
            <a:endParaRPr lang="tr-TR" sz="1400" dirty="0"/>
          </a:p>
        </p:txBody>
      </p:sp>
    </p:spTree>
    <p:extLst>
      <p:ext uri="{BB962C8B-B14F-4D97-AF65-F5344CB8AC3E}">
        <p14:creationId xmlns:p14="http://schemas.microsoft.com/office/powerpoint/2010/main" val="152325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2519275"/>
            <a:ext cx="11746481" cy="4702639"/>
          </a:xfrm>
        </p:spPr>
        <p:txBody>
          <a:bodyPr>
            <a:noAutofit/>
          </a:bodyPr>
          <a:lstStyle/>
          <a:p>
            <a:pPr marL="0" indent="355591" algn="just">
              <a:lnSpc>
                <a:spcPct val="200000"/>
              </a:lnSpc>
              <a:buClr>
                <a:schemeClr val="accent5"/>
              </a:buClr>
              <a:buFont typeface="Wingdings" panose="05000000000000000000" pitchFamily="2" charset="2"/>
              <a:buChar char="Ø"/>
            </a:pPr>
            <a:r>
              <a:rPr lang="tr-TR" altLang="tr-TR" sz="2000" dirty="0"/>
              <a:t>Kazazede işaretlemesi, kurtarma ekipleri tarafından  açıkça görülemeyen noktalardaki ölü yada yaralı kazazedelerin mevkilerini göstermek için yapılır</a:t>
            </a:r>
          </a:p>
          <a:p>
            <a:pPr marL="0" indent="355591" algn="just">
              <a:lnSpc>
                <a:spcPct val="200000"/>
              </a:lnSpc>
              <a:buClr>
                <a:schemeClr val="accent5"/>
              </a:buClr>
              <a:buFont typeface="Wingdings" panose="05000000000000000000" pitchFamily="2" charset="2"/>
              <a:buChar char="Ø"/>
            </a:pPr>
            <a:r>
              <a:rPr lang="tr-TR" altLang="tr-TR" sz="2000" dirty="0"/>
              <a:t>İşaretleme kazazedenin olduğu ya da olduğunun düşünüldüğü noktaya yakın bir alanda yapılmalıdır.</a:t>
            </a:r>
          </a:p>
          <a:p>
            <a:pPr marL="0" indent="355591" algn="just">
              <a:lnSpc>
                <a:spcPct val="200000"/>
              </a:lnSpc>
              <a:buClr>
                <a:schemeClr val="accent5"/>
              </a:buClr>
              <a:buFont typeface="Wingdings" panose="05000000000000000000" pitchFamily="2" charset="2"/>
              <a:buChar char="Ø"/>
            </a:pPr>
            <a:r>
              <a:rPr lang="tr-TR" altLang="tr-TR" sz="2000" dirty="0"/>
              <a:t>Yaklaşık 50 cm boyutunda « V « harfi, spray boya ve zeminle kontrast bir renkte yapılmalıdır.</a:t>
            </a:r>
            <a:endParaRPr lang="tr-TR" sz="2000" dirty="0"/>
          </a:p>
        </p:txBody>
      </p:sp>
      <p:sp>
        <p:nvSpPr>
          <p:cNvPr id="4" name="Metin kutusu 3"/>
          <p:cNvSpPr txBox="1"/>
          <p:nvPr/>
        </p:nvSpPr>
        <p:spPr>
          <a:xfrm>
            <a:off x="179512" y="1627863"/>
            <a:ext cx="4685898" cy="461665"/>
          </a:xfrm>
          <a:prstGeom prst="rect">
            <a:avLst/>
          </a:prstGeom>
          <a:noFill/>
        </p:spPr>
        <p:txBody>
          <a:bodyPr wrap="none" lIns="91440" tIns="45720" rIns="91440" bIns="45720" rtlCol="0">
            <a:spAutoFit/>
          </a:bodyPr>
          <a:lstStyle/>
          <a:p>
            <a:pPr defTabSz="914377"/>
            <a:r>
              <a:rPr lang="tr-TR" sz="2400" b="1" dirty="0">
                <a:latin typeface="Verdana" panose="020B0604030504040204" pitchFamily="34" charset="0"/>
                <a:ea typeface="Verdana" panose="020B0604030504040204" pitchFamily="34" charset="0"/>
              </a:rPr>
              <a:t>KAZAZEDE İŞARETLEMESİ</a:t>
            </a:r>
          </a:p>
        </p:txBody>
      </p:sp>
      <p:sp>
        <p:nvSpPr>
          <p:cNvPr id="5" name="Slayt Numarası Yer Tutucusu 2"/>
          <p:cNvSpPr>
            <a:spLocks noGrp="1"/>
          </p:cNvSpPr>
          <p:nvPr>
            <p:ph type="sldNum" sz="quarter" idx="12"/>
          </p:nvPr>
        </p:nvSpPr>
        <p:spPr>
          <a:xfrm>
            <a:off x="11383547" y="6309215"/>
            <a:ext cx="477543" cy="477542"/>
          </a:xfrm>
        </p:spPr>
        <p:txBody>
          <a:bodyPr/>
          <a:lstStyle/>
          <a:p>
            <a:pPr algn="ctr"/>
            <a:r>
              <a:rPr lang="tr-TR" sz="1400" dirty="0" smtClean="0"/>
              <a:t>48</a:t>
            </a:r>
            <a:endParaRPr lang="tr-TR" sz="1400" dirty="0"/>
          </a:p>
        </p:txBody>
      </p:sp>
    </p:spTree>
    <p:extLst>
      <p:ext uri="{BB962C8B-B14F-4D97-AF65-F5344CB8AC3E}">
        <p14:creationId xmlns:p14="http://schemas.microsoft.com/office/powerpoint/2010/main" val="1988589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4</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Dikdörtgen 7"/>
          <p:cNvSpPr/>
          <p:nvPr/>
        </p:nvSpPr>
        <p:spPr>
          <a:xfrm>
            <a:off x="4168265" y="1375719"/>
            <a:ext cx="3690707" cy="461665"/>
          </a:xfrm>
          <a:prstGeom prst="rect">
            <a:avLst/>
          </a:prstGeom>
        </p:spPr>
        <p:txBody>
          <a:bodyPr wrap="square">
            <a:spAutoFit/>
          </a:bodyPr>
          <a:lstStyle/>
          <a:p>
            <a:pPr defTabSz="457200" eaLnBrk="0" fontAlgn="base" hangingPunct="0">
              <a:spcBef>
                <a:spcPct val="0"/>
              </a:spcBef>
              <a:spcAft>
                <a:spcPct val="0"/>
              </a:spcAft>
            </a:pPr>
            <a:r>
              <a:rPr lang="tr-TR" sz="2400" b="1" dirty="0">
                <a:cs typeface="Arial" pitchFamily="34" charset="0"/>
              </a:rPr>
              <a:t>MERCEDES BENZ KISA ŞASE</a:t>
            </a:r>
            <a:endParaRPr lang="tr-TR" sz="2400" dirty="0">
              <a:latin typeface="Helvetica Light"/>
              <a:cs typeface="Arial" pitchFamily="34" charset="0"/>
            </a:endParaRPr>
          </a:p>
        </p:txBody>
      </p:sp>
      <p:sp>
        <p:nvSpPr>
          <p:cNvPr id="11" name="Rectangle 3"/>
          <p:cNvSpPr>
            <a:spLocks noChangeArrowheads="1"/>
          </p:cNvSpPr>
          <p:nvPr/>
        </p:nvSpPr>
        <p:spPr bwMode="auto">
          <a:xfrm>
            <a:off x="223555" y="2075481"/>
            <a:ext cx="5790063"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tr-TR" sz="1400" b="1" dirty="0" smtClean="0">
                <a:solidFill>
                  <a:srgbClr val="FF0000"/>
                </a:solidFill>
                <a:ea typeface="Calibri" pitchFamily="34" charset="0"/>
                <a:cs typeface="Calibri" pitchFamily="34" charset="0"/>
              </a:rPr>
              <a:t>TEKNİK ÖZELLİKLERİ:</a:t>
            </a:r>
          </a:p>
          <a:p>
            <a:pPr defTabSz="457200" eaLnBrk="0" fontAlgn="base" hangingPunct="0">
              <a:spcBef>
                <a:spcPct val="0"/>
              </a:spcBef>
              <a:spcAft>
                <a:spcPct val="0"/>
              </a:spcAft>
            </a:pPr>
            <a:r>
              <a:rPr lang="tr-TR" sz="1400" b="1" dirty="0" smtClean="0">
                <a:solidFill>
                  <a:srgbClr val="282828"/>
                </a:solidFill>
                <a:cs typeface="Arial" pitchFamily="34" charset="0"/>
              </a:rPr>
              <a:t>MODEL  </a:t>
            </a:r>
            <a:r>
              <a:rPr lang="tr-TR" sz="1400" dirty="0" smtClean="0">
                <a:solidFill>
                  <a:srgbClr val="282828"/>
                </a:solidFill>
                <a:cs typeface="Arial" pitchFamily="34" charset="0"/>
              </a:rPr>
              <a:t>                   			</a:t>
            </a:r>
            <a:r>
              <a:rPr lang="tr-TR" sz="1400" b="1" dirty="0" smtClean="0">
                <a:solidFill>
                  <a:srgbClr val="282828"/>
                </a:solidFill>
                <a:cs typeface="Arial" pitchFamily="34" charset="0"/>
              </a:rPr>
              <a:t>:</a:t>
            </a:r>
            <a:r>
              <a:rPr lang="tr-TR" sz="1400" dirty="0" smtClean="0">
                <a:solidFill>
                  <a:srgbClr val="282828"/>
                </a:solidFill>
                <a:cs typeface="Arial" pitchFamily="34" charset="0"/>
              </a:rPr>
              <a:t>	MERCEDES BENZ SPRINTER</a:t>
            </a:r>
            <a:endParaRPr lang="tr-TR" sz="1400" b="1" dirty="0" smtClean="0">
              <a:solidFill>
                <a:srgbClr val="282828"/>
              </a:solidFill>
              <a:cs typeface="Arial" pitchFamily="34" charset="0"/>
            </a:endParaRPr>
          </a:p>
          <a:p>
            <a:pPr defTabSz="457200" eaLnBrk="0" fontAlgn="base" hangingPunct="0">
              <a:spcBef>
                <a:spcPct val="0"/>
              </a:spcBef>
              <a:spcAft>
                <a:spcPct val="0"/>
              </a:spcAft>
            </a:pPr>
            <a:r>
              <a:rPr lang="tr-TR" sz="1400" b="1" dirty="0" smtClean="0">
                <a:solidFill>
                  <a:srgbClr val="282828"/>
                </a:solidFill>
                <a:cs typeface="Arial" pitchFamily="34" charset="0"/>
              </a:rPr>
              <a:t>TAHRİK</a:t>
            </a:r>
            <a:r>
              <a:rPr lang="tr-TR" sz="1400" dirty="0" smtClean="0">
                <a:solidFill>
                  <a:srgbClr val="282828"/>
                </a:solidFill>
                <a:cs typeface="Arial" pitchFamily="34" charset="0"/>
              </a:rPr>
              <a:t>                       			</a:t>
            </a:r>
            <a:r>
              <a:rPr lang="tr-TR" sz="1400" b="1" dirty="0" smtClean="0">
                <a:solidFill>
                  <a:srgbClr val="282828"/>
                </a:solidFill>
                <a:cs typeface="Arial" pitchFamily="34" charset="0"/>
              </a:rPr>
              <a:t>:</a:t>
            </a:r>
            <a:r>
              <a:rPr lang="tr-TR" sz="1400" dirty="0" smtClean="0">
                <a:solidFill>
                  <a:srgbClr val="282828"/>
                </a:solidFill>
                <a:cs typeface="Arial" pitchFamily="34" charset="0"/>
              </a:rPr>
              <a:t>	BÜTÜN TEKERLEKLERDEN</a:t>
            </a:r>
          </a:p>
          <a:p>
            <a:pPr defTabSz="457200" eaLnBrk="0" fontAlgn="base" hangingPunct="0">
              <a:spcBef>
                <a:spcPct val="0"/>
              </a:spcBef>
              <a:spcAft>
                <a:spcPct val="0"/>
              </a:spcAft>
            </a:pPr>
            <a:r>
              <a:rPr lang="tr-TR" sz="1400" b="1" dirty="0" smtClean="0">
                <a:solidFill>
                  <a:srgbClr val="282828"/>
                </a:solidFill>
                <a:cs typeface="Arial" pitchFamily="34" charset="0"/>
              </a:rPr>
              <a:t>YAKIT TANK KAPASİTESİ	</a:t>
            </a:r>
            <a:r>
              <a:rPr lang="tr-TR" sz="1400" dirty="0" smtClean="0">
                <a:solidFill>
                  <a:srgbClr val="282828"/>
                </a:solidFill>
                <a:cs typeface="Arial" pitchFamily="34" charset="0"/>
              </a:rPr>
              <a:t>		</a:t>
            </a:r>
            <a:r>
              <a:rPr lang="tr-TR" sz="1400" b="1" dirty="0" smtClean="0">
                <a:solidFill>
                  <a:srgbClr val="282828"/>
                </a:solidFill>
                <a:cs typeface="Arial" pitchFamily="34" charset="0"/>
              </a:rPr>
              <a:t>:</a:t>
            </a:r>
            <a:r>
              <a:rPr lang="tr-TR" sz="1400" dirty="0" smtClean="0">
                <a:solidFill>
                  <a:srgbClr val="282828"/>
                </a:solidFill>
                <a:cs typeface="Arial" pitchFamily="34" charset="0"/>
              </a:rPr>
              <a:t>	100 LT</a:t>
            </a:r>
          </a:p>
          <a:p>
            <a:pPr defTabSz="457200" eaLnBrk="0" fontAlgn="base" hangingPunct="0">
              <a:spcBef>
                <a:spcPct val="0"/>
              </a:spcBef>
              <a:spcAft>
                <a:spcPct val="0"/>
              </a:spcAft>
            </a:pPr>
            <a:r>
              <a:rPr lang="tr-TR" sz="1400" b="1" dirty="0" smtClean="0">
                <a:solidFill>
                  <a:srgbClr val="282828"/>
                </a:solidFill>
                <a:cs typeface="Arial" pitchFamily="34" charset="0"/>
              </a:rPr>
              <a:t>YAKIT CİNSİ	</a:t>
            </a:r>
            <a:r>
              <a:rPr lang="tr-TR" sz="1400" dirty="0" smtClean="0">
                <a:solidFill>
                  <a:srgbClr val="282828"/>
                </a:solidFill>
                <a:cs typeface="Arial" pitchFamily="34" charset="0"/>
              </a:rPr>
              <a:t>				</a:t>
            </a:r>
            <a:r>
              <a:rPr lang="tr-TR" sz="1400" b="1" dirty="0" smtClean="0">
                <a:solidFill>
                  <a:srgbClr val="282828"/>
                </a:solidFill>
                <a:cs typeface="Arial" pitchFamily="34" charset="0"/>
              </a:rPr>
              <a:t>:</a:t>
            </a:r>
            <a:r>
              <a:rPr lang="tr-TR" sz="1400" dirty="0" smtClean="0">
                <a:solidFill>
                  <a:srgbClr val="282828"/>
                </a:solidFill>
                <a:cs typeface="Arial" pitchFamily="34" charset="0"/>
              </a:rPr>
              <a:t>	DİZEL+ADBLUE</a:t>
            </a:r>
          </a:p>
          <a:p>
            <a:pPr defTabSz="457200" eaLnBrk="0" fontAlgn="base" hangingPunct="0">
              <a:spcBef>
                <a:spcPct val="0"/>
              </a:spcBef>
              <a:spcAft>
                <a:spcPct val="0"/>
              </a:spcAft>
            </a:pPr>
            <a:r>
              <a:rPr lang="tr-TR" sz="1400" b="1" dirty="0" smtClean="0">
                <a:solidFill>
                  <a:srgbClr val="282828"/>
                </a:solidFill>
                <a:cs typeface="Arial" pitchFamily="34" charset="0"/>
              </a:rPr>
              <a:t>İZİN VERİLEN TOPLAM AGIRLIK</a:t>
            </a:r>
            <a:r>
              <a:rPr lang="tr-TR" sz="1400" dirty="0" smtClean="0">
                <a:solidFill>
                  <a:srgbClr val="282828"/>
                </a:solidFill>
                <a:cs typeface="Arial" pitchFamily="34" charset="0"/>
              </a:rPr>
              <a:t>		</a:t>
            </a:r>
            <a:r>
              <a:rPr lang="tr-TR" sz="1400" b="1" dirty="0" smtClean="0">
                <a:solidFill>
                  <a:srgbClr val="282828"/>
                </a:solidFill>
                <a:cs typeface="Arial" pitchFamily="34" charset="0"/>
              </a:rPr>
              <a:t>:</a:t>
            </a:r>
            <a:r>
              <a:rPr lang="tr-TR" sz="1400" dirty="0" smtClean="0">
                <a:solidFill>
                  <a:srgbClr val="282828"/>
                </a:solidFill>
                <a:cs typeface="Arial" pitchFamily="34" charset="0"/>
              </a:rPr>
              <a:t>	5000 KG</a:t>
            </a:r>
          </a:p>
          <a:p>
            <a:pPr defTabSz="457200" eaLnBrk="0" fontAlgn="base" hangingPunct="0">
              <a:spcBef>
                <a:spcPct val="0"/>
              </a:spcBef>
              <a:spcAft>
                <a:spcPct val="0"/>
              </a:spcAft>
            </a:pPr>
            <a:endParaRPr lang="tr-TR" sz="1400" dirty="0" smtClean="0">
              <a:solidFill>
                <a:srgbClr val="282828"/>
              </a:solidFill>
              <a:cs typeface="Arial" pitchFamily="34" charset="0"/>
            </a:endParaRPr>
          </a:p>
          <a:p>
            <a:pPr defTabSz="457200" eaLnBrk="0" fontAlgn="base" hangingPunct="0">
              <a:spcBef>
                <a:spcPct val="0"/>
              </a:spcBef>
              <a:spcAft>
                <a:spcPct val="0"/>
              </a:spcAft>
            </a:pPr>
            <a:r>
              <a:rPr lang="tr-TR" sz="1400" b="1" dirty="0" smtClean="0">
                <a:solidFill>
                  <a:srgbClr val="FF0000"/>
                </a:solidFill>
                <a:cs typeface="Arial" pitchFamily="34" charset="0"/>
              </a:rPr>
              <a:t>MOTOR</a:t>
            </a:r>
          </a:p>
          <a:p>
            <a:pPr defTabSz="457200" eaLnBrk="0" fontAlgn="base" hangingPunct="0">
              <a:spcBef>
                <a:spcPct val="0"/>
              </a:spcBef>
              <a:spcAft>
                <a:spcPct val="0"/>
              </a:spcAft>
            </a:pPr>
            <a:r>
              <a:rPr lang="tr-TR" sz="1400" b="1" dirty="0" smtClean="0">
                <a:solidFill>
                  <a:srgbClr val="282828"/>
                </a:solidFill>
                <a:cs typeface="Arial" pitchFamily="34" charset="0"/>
              </a:rPr>
              <a:t>TİPİ    </a:t>
            </a:r>
            <a:r>
              <a:rPr lang="tr-TR" sz="1400" dirty="0" smtClean="0">
                <a:solidFill>
                  <a:srgbClr val="282828"/>
                </a:solidFill>
                <a:cs typeface="Arial" pitchFamily="34" charset="0"/>
              </a:rPr>
              <a:t>						</a:t>
            </a:r>
            <a:r>
              <a:rPr lang="tr-TR" sz="1400" b="1" dirty="0" smtClean="0">
                <a:solidFill>
                  <a:srgbClr val="282828"/>
                </a:solidFill>
                <a:cs typeface="Arial" pitchFamily="34" charset="0"/>
              </a:rPr>
              <a:t>:</a:t>
            </a:r>
            <a:r>
              <a:rPr lang="tr-TR" sz="1400" dirty="0" smtClean="0">
                <a:solidFill>
                  <a:srgbClr val="282828"/>
                </a:solidFill>
                <a:cs typeface="Arial" pitchFamily="34" charset="0"/>
              </a:rPr>
              <a:t>	DİZEL SIRALI</a:t>
            </a:r>
          </a:p>
          <a:p>
            <a:pPr defTabSz="457200" eaLnBrk="0" fontAlgn="base" hangingPunct="0">
              <a:spcBef>
                <a:spcPct val="0"/>
              </a:spcBef>
              <a:spcAft>
                <a:spcPct val="0"/>
              </a:spcAft>
            </a:pPr>
            <a:r>
              <a:rPr lang="tr-TR" sz="1400" b="1" dirty="0" smtClean="0">
                <a:solidFill>
                  <a:srgbClr val="282828"/>
                </a:solidFill>
                <a:cs typeface="Arial" pitchFamily="34" charset="0"/>
              </a:rPr>
              <a:t>SİLİNDİR HACMİ </a:t>
            </a:r>
            <a:r>
              <a:rPr lang="tr-TR" sz="1400" dirty="0" smtClean="0">
                <a:solidFill>
                  <a:srgbClr val="282828"/>
                </a:solidFill>
                <a:cs typeface="Arial" pitchFamily="34" charset="0"/>
              </a:rPr>
              <a:t>				</a:t>
            </a:r>
            <a:r>
              <a:rPr lang="tr-TR" sz="1400" b="1" dirty="0" smtClean="0">
                <a:solidFill>
                  <a:srgbClr val="282828"/>
                </a:solidFill>
                <a:cs typeface="Arial" pitchFamily="34" charset="0"/>
              </a:rPr>
              <a:t>:</a:t>
            </a:r>
            <a:r>
              <a:rPr lang="tr-TR" sz="1400" dirty="0" smtClean="0">
                <a:solidFill>
                  <a:srgbClr val="282828"/>
                </a:solidFill>
                <a:cs typeface="Arial" pitchFamily="34" charset="0"/>
              </a:rPr>
              <a:t>	2143CC</a:t>
            </a:r>
          </a:p>
          <a:p>
            <a:pPr defTabSz="457200" eaLnBrk="0" fontAlgn="base" hangingPunct="0">
              <a:spcBef>
                <a:spcPct val="0"/>
              </a:spcBef>
              <a:spcAft>
                <a:spcPct val="0"/>
              </a:spcAft>
            </a:pPr>
            <a:r>
              <a:rPr lang="tr-TR" sz="1400" b="1" dirty="0" smtClean="0">
                <a:solidFill>
                  <a:srgbClr val="282828"/>
                </a:solidFill>
                <a:cs typeface="Arial" pitchFamily="34" charset="0"/>
              </a:rPr>
              <a:t>GÜÇ  </a:t>
            </a:r>
            <a:r>
              <a:rPr lang="tr-TR" sz="1400" dirty="0" smtClean="0">
                <a:solidFill>
                  <a:srgbClr val="282828"/>
                </a:solidFill>
                <a:cs typeface="Arial" pitchFamily="34" charset="0"/>
              </a:rPr>
              <a:t>						</a:t>
            </a:r>
            <a:r>
              <a:rPr lang="tr-TR" sz="1400" b="1" dirty="0" smtClean="0">
                <a:solidFill>
                  <a:srgbClr val="282828"/>
                </a:solidFill>
                <a:cs typeface="Arial" pitchFamily="34" charset="0"/>
              </a:rPr>
              <a:t>:</a:t>
            </a:r>
            <a:r>
              <a:rPr lang="tr-TR" sz="1400" dirty="0" smtClean="0">
                <a:solidFill>
                  <a:srgbClr val="282828"/>
                </a:solidFill>
                <a:cs typeface="Arial" pitchFamily="34" charset="0"/>
              </a:rPr>
              <a:t>	120 KW</a:t>
            </a:r>
          </a:p>
          <a:p>
            <a:pPr defTabSz="457200" eaLnBrk="0" fontAlgn="base" hangingPunct="0">
              <a:spcBef>
                <a:spcPct val="0"/>
              </a:spcBef>
              <a:spcAft>
                <a:spcPct val="0"/>
              </a:spcAft>
            </a:pPr>
            <a:endParaRPr lang="tr-TR" sz="1400" dirty="0" smtClean="0">
              <a:solidFill>
                <a:srgbClr val="282828"/>
              </a:solidFill>
              <a:cs typeface="Arial" pitchFamily="34" charset="0"/>
            </a:endParaRPr>
          </a:p>
          <a:p>
            <a:pPr defTabSz="457200" eaLnBrk="0" fontAlgn="base" hangingPunct="0">
              <a:spcBef>
                <a:spcPct val="0"/>
              </a:spcBef>
              <a:spcAft>
                <a:spcPct val="0"/>
              </a:spcAft>
            </a:pPr>
            <a:r>
              <a:rPr lang="tr-TR" sz="1400" b="1" dirty="0" smtClean="0">
                <a:solidFill>
                  <a:srgbClr val="FF0000"/>
                </a:solidFill>
                <a:cs typeface="Arial" pitchFamily="34" charset="0"/>
              </a:rPr>
              <a:t>VİTES KUTUSU</a:t>
            </a:r>
            <a:endParaRPr lang="tr-TR" sz="1400" i="1" dirty="0" smtClean="0">
              <a:solidFill>
                <a:srgbClr val="FF0000"/>
              </a:solidFill>
              <a:cs typeface="Arial" pitchFamily="34" charset="0"/>
            </a:endParaRPr>
          </a:p>
          <a:p>
            <a:pPr defTabSz="457200" eaLnBrk="0" fontAlgn="base" hangingPunct="0">
              <a:spcBef>
                <a:spcPct val="0"/>
              </a:spcBef>
              <a:spcAft>
                <a:spcPct val="0"/>
              </a:spcAft>
            </a:pPr>
            <a:r>
              <a:rPr lang="tr-TR" sz="1400" b="1" dirty="0" smtClean="0">
                <a:solidFill>
                  <a:srgbClr val="282828"/>
                </a:solidFill>
                <a:cs typeface="Arial" pitchFamily="34" charset="0"/>
              </a:rPr>
              <a:t>TİPİ</a:t>
            </a:r>
            <a:r>
              <a:rPr lang="tr-TR" sz="1400" dirty="0" smtClean="0">
                <a:solidFill>
                  <a:srgbClr val="282828"/>
                </a:solidFill>
                <a:cs typeface="Arial" pitchFamily="34" charset="0"/>
              </a:rPr>
              <a:t>						</a:t>
            </a:r>
            <a:r>
              <a:rPr lang="tr-TR" sz="1400" b="1" dirty="0" smtClean="0">
                <a:solidFill>
                  <a:srgbClr val="282828"/>
                </a:solidFill>
                <a:cs typeface="Arial" pitchFamily="34" charset="0"/>
              </a:rPr>
              <a:t>:</a:t>
            </a:r>
            <a:r>
              <a:rPr lang="tr-TR" sz="1400" dirty="0" smtClean="0">
                <a:solidFill>
                  <a:srgbClr val="282828"/>
                </a:solidFill>
                <a:cs typeface="Arial" pitchFamily="34" charset="0"/>
              </a:rPr>
              <a:t>	MANUEL 6 İLERİ 1 GERİ</a:t>
            </a:r>
          </a:p>
          <a:p>
            <a:pPr defTabSz="457200" eaLnBrk="0" fontAlgn="base" hangingPunct="0">
              <a:spcBef>
                <a:spcPct val="0"/>
              </a:spcBef>
              <a:spcAft>
                <a:spcPct val="0"/>
              </a:spcAft>
            </a:pPr>
            <a:r>
              <a:rPr lang="tr-TR" sz="1400" b="1" dirty="0" smtClean="0">
                <a:solidFill>
                  <a:srgbClr val="282828"/>
                </a:solidFill>
                <a:cs typeface="Arial" pitchFamily="34" charset="0"/>
              </a:rPr>
              <a:t>ARAZİ	</a:t>
            </a:r>
            <a:r>
              <a:rPr lang="tr-TR" sz="1400" dirty="0" smtClean="0">
                <a:solidFill>
                  <a:srgbClr val="282828"/>
                </a:solidFill>
                <a:cs typeface="Arial" pitchFamily="34" charset="0"/>
              </a:rPr>
              <a:t>					</a:t>
            </a:r>
            <a:r>
              <a:rPr lang="tr-TR" sz="1400" b="1" dirty="0" smtClean="0">
                <a:solidFill>
                  <a:srgbClr val="282828"/>
                </a:solidFill>
                <a:cs typeface="Arial" pitchFamily="34" charset="0"/>
              </a:rPr>
              <a:t>:</a:t>
            </a:r>
            <a:r>
              <a:rPr lang="tr-TR" sz="1400" dirty="0" smtClean="0">
                <a:solidFill>
                  <a:srgbClr val="282828"/>
                </a:solidFill>
                <a:cs typeface="Arial" pitchFamily="34" charset="0"/>
              </a:rPr>
              <a:t>	4*4</a:t>
            </a:r>
          </a:p>
          <a:p>
            <a:pPr defTabSz="457200" eaLnBrk="0" fontAlgn="base" hangingPunct="0">
              <a:spcBef>
                <a:spcPct val="0"/>
              </a:spcBef>
              <a:spcAft>
                <a:spcPct val="0"/>
              </a:spcAft>
            </a:pPr>
            <a:r>
              <a:rPr lang="tr-TR" sz="1400" b="1" dirty="0" smtClean="0">
                <a:solidFill>
                  <a:srgbClr val="282828"/>
                </a:solidFill>
                <a:cs typeface="Arial" pitchFamily="34" charset="0"/>
              </a:rPr>
              <a:t>RÖMORK</a:t>
            </a:r>
            <a:r>
              <a:rPr lang="tr-TR" sz="1400" dirty="0" smtClean="0">
                <a:solidFill>
                  <a:srgbClr val="282828"/>
                </a:solidFill>
                <a:cs typeface="Arial" pitchFamily="34" charset="0"/>
              </a:rPr>
              <a:t>					</a:t>
            </a:r>
            <a:r>
              <a:rPr lang="tr-TR" sz="1400" b="1" dirty="0" smtClean="0">
                <a:solidFill>
                  <a:srgbClr val="282828"/>
                </a:solidFill>
                <a:cs typeface="Arial" pitchFamily="34" charset="0"/>
              </a:rPr>
              <a:t>:</a:t>
            </a:r>
            <a:r>
              <a:rPr lang="tr-TR" sz="1400" dirty="0" smtClean="0">
                <a:solidFill>
                  <a:srgbClr val="282828"/>
                </a:solidFill>
                <a:cs typeface="Arial" pitchFamily="34" charset="0"/>
              </a:rPr>
              <a:t>	TAKILABİLİR (MAX. 2000 KG)</a:t>
            </a:r>
          </a:p>
          <a:p>
            <a:pPr defTabSz="457200" eaLnBrk="0" fontAlgn="base" hangingPunct="0">
              <a:spcBef>
                <a:spcPct val="0"/>
              </a:spcBef>
              <a:spcAft>
                <a:spcPct val="0"/>
              </a:spcAft>
            </a:pPr>
            <a:endParaRPr lang="tr-TR" sz="1400" dirty="0" smtClean="0">
              <a:solidFill>
                <a:srgbClr val="282828"/>
              </a:solidFill>
              <a:cs typeface="Arial" pitchFamily="34" charset="0"/>
            </a:endParaRPr>
          </a:p>
          <a:p>
            <a:pPr algn="just" fontAlgn="base">
              <a:spcBef>
                <a:spcPct val="0"/>
              </a:spcBef>
              <a:spcAft>
                <a:spcPct val="0"/>
              </a:spcAft>
            </a:pPr>
            <a:endParaRPr lang="tr-TR" sz="1400" dirty="0" smtClean="0">
              <a:solidFill>
                <a:srgbClr val="282828"/>
              </a:solidFill>
              <a:cs typeface="Arial" pitchFamily="34" charset="0"/>
            </a:endParaRPr>
          </a:p>
        </p:txBody>
      </p:sp>
      <p:pic>
        <p:nvPicPr>
          <p:cNvPr id="12" name="Resim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6022" y="2084519"/>
            <a:ext cx="5034748" cy="3961280"/>
          </a:xfrm>
          <a:prstGeom prst="rect">
            <a:avLst/>
          </a:prstGeom>
          <a:solidFill>
            <a:srgbClr val="032553"/>
          </a:solidFill>
          <a:ln w="28575">
            <a:solidFill>
              <a:srgbClr val="032553"/>
            </a:solidFill>
          </a:ln>
        </p:spPr>
      </p:pic>
    </p:spTree>
    <p:extLst>
      <p:ext uri="{BB962C8B-B14F-4D97-AF65-F5344CB8AC3E}">
        <p14:creationId xmlns:p14="http://schemas.microsoft.com/office/powerpoint/2010/main" val="31767925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5"/>
          <p:cNvGraphicFramePr>
            <a:graphicFrameLocks noGrp="1" noChangeAspect="1"/>
          </p:cNvGraphicFramePr>
          <p:nvPr>
            <p:ph idx="1"/>
            <p:extLst/>
          </p:nvPr>
        </p:nvGraphicFramePr>
        <p:xfrm>
          <a:off x="2065867" y="1327151"/>
          <a:ext cx="7776403" cy="5054600"/>
        </p:xfrm>
        <a:graphic>
          <a:graphicData uri="http://schemas.openxmlformats.org/presentationml/2006/ole">
            <mc:AlternateContent xmlns:mc="http://schemas.openxmlformats.org/markup-compatibility/2006">
              <mc:Choice xmlns:v="urn:schemas-microsoft-com:vml" Requires="v">
                <p:oleObj spid="_x0000_s4117" name="Slayt" r:id="rId4" imgW="2932221" imgH="2199142" progId="PowerPoint.Slide.12">
                  <p:embed/>
                </p:oleObj>
              </mc:Choice>
              <mc:Fallback>
                <p:oleObj name="Slayt" r:id="rId4" imgW="2932221" imgH="2199142" progId="PowerPoint.Slide.12">
                  <p:embed/>
                  <p:pic>
                    <p:nvPicPr>
                      <p:cNvPr id="0" name=""/>
                      <p:cNvPicPr>
                        <a:picLocks noChangeAspect="1" noChangeArrowheads="1"/>
                      </p:cNvPicPr>
                      <p:nvPr/>
                    </p:nvPicPr>
                    <p:blipFill>
                      <a:blip r:embed="rId5"/>
                      <a:srcRect/>
                      <a:stretch>
                        <a:fillRect/>
                      </a:stretch>
                    </p:blipFill>
                    <p:spPr bwMode="auto">
                      <a:xfrm>
                        <a:off x="2065867" y="1327151"/>
                        <a:ext cx="7776403" cy="5054600"/>
                      </a:xfrm>
                      <a:prstGeom prst="rect">
                        <a:avLst/>
                      </a:prstGeom>
                      <a:noFill/>
                      <a:ln>
                        <a:noFill/>
                      </a:ln>
                    </p:spPr>
                  </p:pic>
                </p:oleObj>
              </mc:Fallback>
            </mc:AlternateContent>
          </a:graphicData>
        </a:graphic>
      </p:graphicFrame>
      <p:sp>
        <p:nvSpPr>
          <p:cNvPr id="6" name="Metin kutusu 5"/>
          <p:cNvSpPr txBox="1"/>
          <p:nvPr/>
        </p:nvSpPr>
        <p:spPr>
          <a:xfrm>
            <a:off x="179512" y="1455143"/>
            <a:ext cx="4685898" cy="461665"/>
          </a:xfrm>
          <a:prstGeom prst="rect">
            <a:avLst/>
          </a:prstGeom>
          <a:noFill/>
        </p:spPr>
        <p:txBody>
          <a:bodyPr wrap="none" lIns="91440" tIns="45720" rIns="91440" bIns="45720" rtlCol="0">
            <a:spAutoFit/>
          </a:bodyPr>
          <a:lstStyle/>
          <a:p>
            <a:pPr defTabSz="914377"/>
            <a:r>
              <a:rPr lang="tr-TR" sz="2400" b="1" dirty="0">
                <a:latin typeface="Verdana" panose="020B0604030504040204" pitchFamily="34" charset="0"/>
                <a:ea typeface="Verdana" panose="020B0604030504040204" pitchFamily="34" charset="0"/>
              </a:rPr>
              <a:t>KAZAZEDE İŞARETLEMESİ</a:t>
            </a:r>
          </a:p>
        </p:txBody>
      </p:sp>
      <p:sp>
        <p:nvSpPr>
          <p:cNvPr id="5" name="Slayt Numarası Yer Tutucusu 2"/>
          <p:cNvSpPr>
            <a:spLocks noGrp="1"/>
          </p:cNvSpPr>
          <p:nvPr>
            <p:ph type="sldNum" sz="quarter" idx="12"/>
          </p:nvPr>
        </p:nvSpPr>
        <p:spPr>
          <a:xfrm>
            <a:off x="11383547" y="6309215"/>
            <a:ext cx="477543" cy="477542"/>
          </a:xfrm>
        </p:spPr>
        <p:txBody>
          <a:bodyPr/>
          <a:lstStyle/>
          <a:p>
            <a:pPr algn="ctr"/>
            <a:r>
              <a:rPr lang="tr-TR" sz="1400" dirty="0" smtClean="0"/>
              <a:t>49</a:t>
            </a:r>
            <a:endParaRPr lang="tr-TR" sz="1400" dirty="0"/>
          </a:p>
        </p:txBody>
      </p:sp>
    </p:spTree>
    <p:extLst>
      <p:ext uri="{BB962C8B-B14F-4D97-AF65-F5344CB8AC3E}">
        <p14:creationId xmlns:p14="http://schemas.microsoft.com/office/powerpoint/2010/main" val="11180816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 10"/>
          <p:cNvGrpSpPr/>
          <p:nvPr/>
        </p:nvGrpSpPr>
        <p:grpSpPr>
          <a:xfrm>
            <a:off x="1116985" y="2086508"/>
            <a:ext cx="9376755" cy="3431821"/>
            <a:chOff x="631769" y="1268498"/>
            <a:chExt cx="5409947" cy="1980000"/>
          </a:xfrm>
        </p:grpSpPr>
        <p:grpSp>
          <p:nvGrpSpPr>
            <p:cNvPr id="10" name="Grup 9"/>
            <p:cNvGrpSpPr/>
            <p:nvPr/>
          </p:nvGrpSpPr>
          <p:grpSpPr>
            <a:xfrm>
              <a:off x="631769" y="1268498"/>
              <a:ext cx="5409947" cy="1980000"/>
              <a:chOff x="631769" y="1268498"/>
              <a:chExt cx="5409947" cy="1980000"/>
            </a:xfrm>
          </p:grpSpPr>
          <p:sp>
            <p:nvSpPr>
              <p:cNvPr id="4" name="Dikdörtgen 3"/>
              <p:cNvSpPr/>
              <p:nvPr/>
            </p:nvSpPr>
            <p:spPr>
              <a:xfrm>
                <a:off x="631769" y="1268498"/>
                <a:ext cx="2700000" cy="1980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just" defTabSz="914377">
                  <a:lnSpc>
                    <a:spcPct val="150000"/>
                  </a:lnSpc>
                </a:pPr>
                <a:r>
                  <a:rPr lang="tr-TR" sz="2133" b="1" dirty="0">
                    <a:solidFill>
                      <a:prstClr val="black"/>
                    </a:solidFill>
                  </a:rPr>
                  <a:t>Alanda/yapıda yaşayan veya Ölen afetzede bulunmadığını belirten ASR Seviye 5 arama tamamlanmasına eşdeğerdir.</a:t>
                </a:r>
              </a:p>
            </p:txBody>
          </p:sp>
          <p:sp>
            <p:nvSpPr>
              <p:cNvPr id="8" name="Dikdörtgen 7"/>
              <p:cNvSpPr/>
              <p:nvPr/>
            </p:nvSpPr>
            <p:spPr>
              <a:xfrm>
                <a:off x="3341716" y="1268498"/>
                <a:ext cx="2700000" cy="19800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914377"/>
                <a:endParaRPr lang="tr-TR" sz="1867">
                  <a:solidFill>
                    <a:prstClr val="white"/>
                  </a:solidFill>
                </a:endParaRPr>
              </a:p>
            </p:txBody>
          </p:sp>
        </p:grpSp>
        <p:pic>
          <p:nvPicPr>
            <p:cNvPr id="5123" name="Picture 3" descr="D:\AFAD Slayt\ccc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0328" y="1336160"/>
              <a:ext cx="1882775" cy="1844675"/>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Metin kutusu 14"/>
          <p:cNvSpPr txBox="1"/>
          <p:nvPr/>
        </p:nvSpPr>
        <p:spPr>
          <a:xfrm>
            <a:off x="179512" y="1444983"/>
            <a:ext cx="7201010" cy="461665"/>
          </a:xfrm>
          <a:prstGeom prst="rect">
            <a:avLst/>
          </a:prstGeom>
          <a:noFill/>
        </p:spPr>
        <p:txBody>
          <a:bodyPr wrap="none" lIns="91440" tIns="45720" rIns="91440" bIns="45720" rtlCol="0">
            <a:spAutoFit/>
          </a:bodyPr>
          <a:lstStyle/>
          <a:p>
            <a:pPr defTabSz="914377"/>
            <a:r>
              <a:rPr lang="tr-TR" sz="2400" b="1" dirty="0">
                <a:latin typeface="Verdana" panose="020B0604030504040204" pitchFamily="34" charset="0"/>
                <a:ea typeface="Verdana" panose="020B0604030504040204" pitchFamily="34" charset="0"/>
              </a:rPr>
              <a:t>HIZLI TEMİZ ALAN İŞARETLEMESİ(RCM)</a:t>
            </a:r>
          </a:p>
        </p:txBody>
      </p:sp>
      <p:sp>
        <p:nvSpPr>
          <p:cNvPr id="9" name="Slayt Numarası Yer Tutucusu 2"/>
          <p:cNvSpPr>
            <a:spLocks noGrp="1"/>
          </p:cNvSpPr>
          <p:nvPr>
            <p:ph type="sldNum" sz="quarter" idx="12"/>
          </p:nvPr>
        </p:nvSpPr>
        <p:spPr>
          <a:xfrm>
            <a:off x="11383547" y="6309215"/>
            <a:ext cx="477543" cy="477542"/>
          </a:xfrm>
        </p:spPr>
        <p:txBody>
          <a:bodyPr/>
          <a:lstStyle/>
          <a:p>
            <a:pPr algn="ctr"/>
            <a:r>
              <a:rPr lang="tr-TR" sz="1400" dirty="0" smtClean="0"/>
              <a:t>50</a:t>
            </a:r>
            <a:endParaRPr lang="tr-TR" sz="1400" dirty="0"/>
          </a:p>
        </p:txBody>
      </p:sp>
    </p:spTree>
    <p:extLst>
      <p:ext uri="{BB962C8B-B14F-4D97-AF65-F5344CB8AC3E}">
        <p14:creationId xmlns:p14="http://schemas.microsoft.com/office/powerpoint/2010/main" val="13121557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 13"/>
          <p:cNvGrpSpPr/>
          <p:nvPr/>
        </p:nvGrpSpPr>
        <p:grpSpPr>
          <a:xfrm>
            <a:off x="1246296" y="2121346"/>
            <a:ext cx="9376755" cy="3431821"/>
            <a:chOff x="941187" y="1375631"/>
            <a:chExt cx="7032566" cy="2573866"/>
          </a:xfrm>
        </p:grpSpPr>
        <p:sp>
          <p:nvSpPr>
            <p:cNvPr id="10" name="Dikdörtgen 9"/>
            <p:cNvSpPr/>
            <p:nvPr/>
          </p:nvSpPr>
          <p:spPr>
            <a:xfrm>
              <a:off x="941187" y="1375631"/>
              <a:ext cx="3509818" cy="2573866"/>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just" defTabSz="914377">
                <a:lnSpc>
                  <a:spcPct val="150000"/>
                </a:lnSpc>
              </a:pPr>
              <a:r>
                <a:rPr lang="tr-TR" sz="2133" b="1" dirty="0">
                  <a:solidFill>
                    <a:prstClr val="black"/>
                  </a:solidFill>
                </a:rPr>
                <a:t>Aynı seviyede kapsamlı aramanın tamamlandığını fakat yalnızca ölen afetzedelerin mevcut olduğunu belirtmektedir.</a:t>
              </a:r>
            </a:p>
          </p:txBody>
        </p:sp>
        <p:sp>
          <p:nvSpPr>
            <p:cNvPr id="11" name="Dikdörtgen 10"/>
            <p:cNvSpPr/>
            <p:nvPr/>
          </p:nvSpPr>
          <p:spPr>
            <a:xfrm>
              <a:off x="4463935" y="1375631"/>
              <a:ext cx="3509818" cy="257386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914377"/>
              <a:endParaRPr lang="tr-TR" sz="1867">
                <a:solidFill>
                  <a:prstClr val="white"/>
                </a:solidFill>
              </a:endParaRPr>
            </a:p>
          </p:txBody>
        </p:sp>
        <p:pic>
          <p:nvPicPr>
            <p:cNvPr id="6146" name="Picture 2" descr="D:\AFAD Slayt\ddd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5157" y="1591009"/>
              <a:ext cx="2187373" cy="2143109"/>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Metin kutusu 14"/>
          <p:cNvSpPr txBox="1"/>
          <p:nvPr/>
        </p:nvSpPr>
        <p:spPr>
          <a:xfrm>
            <a:off x="179512" y="1444983"/>
            <a:ext cx="7201010" cy="461665"/>
          </a:xfrm>
          <a:prstGeom prst="rect">
            <a:avLst/>
          </a:prstGeom>
          <a:noFill/>
        </p:spPr>
        <p:txBody>
          <a:bodyPr wrap="none" lIns="91440" tIns="45720" rIns="91440" bIns="45720" rtlCol="0">
            <a:spAutoFit/>
          </a:bodyPr>
          <a:lstStyle/>
          <a:p>
            <a:pPr defTabSz="914377"/>
            <a:r>
              <a:rPr lang="tr-TR" sz="2400" b="1" dirty="0">
                <a:latin typeface="Verdana" panose="020B0604030504040204" pitchFamily="34" charset="0"/>
                <a:ea typeface="Verdana" panose="020B0604030504040204" pitchFamily="34" charset="0"/>
              </a:rPr>
              <a:t>HIZLI TEMİZ ALAN İŞARETLEMESİ(RCM)</a:t>
            </a:r>
          </a:p>
        </p:txBody>
      </p:sp>
      <p:sp>
        <p:nvSpPr>
          <p:cNvPr id="7" name="Slayt Numarası Yer Tutucusu 2"/>
          <p:cNvSpPr>
            <a:spLocks noGrp="1"/>
          </p:cNvSpPr>
          <p:nvPr>
            <p:ph type="sldNum" sz="quarter" idx="12"/>
          </p:nvPr>
        </p:nvSpPr>
        <p:spPr>
          <a:xfrm>
            <a:off x="11383547" y="6309215"/>
            <a:ext cx="477543" cy="477542"/>
          </a:xfrm>
        </p:spPr>
        <p:txBody>
          <a:bodyPr/>
          <a:lstStyle/>
          <a:p>
            <a:pPr algn="ctr"/>
            <a:r>
              <a:rPr lang="tr-TR" sz="1400" dirty="0" smtClean="0"/>
              <a:t>51</a:t>
            </a:r>
            <a:endParaRPr lang="tr-TR" sz="1400" dirty="0"/>
          </a:p>
        </p:txBody>
      </p:sp>
    </p:spTree>
    <p:extLst>
      <p:ext uri="{BB962C8B-B14F-4D97-AF65-F5344CB8AC3E}">
        <p14:creationId xmlns:p14="http://schemas.microsoft.com/office/powerpoint/2010/main" val="37501016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3" y="2210782"/>
            <a:ext cx="11613477" cy="5101647"/>
          </a:xfrm>
        </p:spPr>
        <p:txBody>
          <a:bodyPr>
            <a:normAutofit/>
          </a:bodyPr>
          <a:lstStyle/>
          <a:p>
            <a:pPr marL="0" indent="355591" algn="just">
              <a:buClr>
                <a:schemeClr val="accent5"/>
              </a:buClr>
              <a:buFont typeface="Wingdings" panose="05000000000000000000" pitchFamily="2" charset="2"/>
              <a:buChar char="Ø"/>
              <a:defRPr/>
            </a:pPr>
            <a:r>
              <a:rPr lang="tr-TR" sz="2000" dirty="0">
                <a:solidFill>
                  <a:srgbClr val="000000"/>
                </a:solidFill>
                <a:ea typeface="Times New Roman" pitchFamily="18" charset="0"/>
              </a:rPr>
              <a:t>Bina içi sektörlemede ,  kat çeyrek parçalara bölünür.</a:t>
            </a:r>
          </a:p>
          <a:p>
            <a:pPr marL="0" indent="355591" algn="just">
              <a:buClr>
                <a:schemeClr val="accent5"/>
              </a:buClr>
              <a:buFont typeface="Wingdings" panose="05000000000000000000" pitchFamily="2" charset="2"/>
              <a:buChar char="Ø"/>
              <a:defRPr/>
            </a:pPr>
            <a:endParaRPr lang="tr-TR" sz="2000" dirty="0">
              <a:ea typeface="Times New Roman" pitchFamily="18" charset="0"/>
            </a:endParaRPr>
          </a:p>
          <a:p>
            <a:pPr marL="0" indent="355591" algn="just">
              <a:buClr>
                <a:schemeClr val="accent5"/>
              </a:buClr>
              <a:buFont typeface="Wingdings" panose="05000000000000000000" pitchFamily="2" charset="2"/>
              <a:buChar char="Ø"/>
              <a:defRPr/>
            </a:pPr>
            <a:r>
              <a:rPr lang="tr-TR" sz="2000" dirty="0">
                <a:solidFill>
                  <a:srgbClr val="000000"/>
                </a:solidFill>
                <a:ea typeface="Times New Roman" pitchFamily="18" charset="0"/>
              </a:rPr>
              <a:t>Çeyrekler alfabetik olarak saat yönünde ön cepheden başlayarak isimlendirilir.</a:t>
            </a:r>
          </a:p>
          <a:p>
            <a:pPr marL="0" indent="355591" algn="just">
              <a:buClr>
                <a:schemeClr val="accent5"/>
              </a:buClr>
              <a:buFont typeface="Wingdings" panose="05000000000000000000" pitchFamily="2" charset="2"/>
              <a:buChar char="Ø"/>
              <a:defRPr/>
            </a:pPr>
            <a:endParaRPr lang="tr-TR" sz="2000" dirty="0">
              <a:ea typeface="Times New Roman" pitchFamily="18" charset="0"/>
            </a:endParaRPr>
          </a:p>
          <a:p>
            <a:pPr marL="0" indent="355591" algn="just">
              <a:buClr>
                <a:schemeClr val="accent5"/>
              </a:buClr>
              <a:buFont typeface="Wingdings" panose="05000000000000000000" pitchFamily="2" charset="2"/>
              <a:buChar char="Ø"/>
              <a:defRPr/>
            </a:pPr>
            <a:r>
              <a:rPr lang="tr-TR" sz="2000" dirty="0">
                <a:solidFill>
                  <a:srgbClr val="000000"/>
                </a:solidFill>
                <a:ea typeface="Times New Roman" pitchFamily="18" charset="0"/>
              </a:rPr>
              <a:t>E Sektörü ise binaların orta kısmında yer alan lobi, asansör yada merdiven boşluklarını  sektörlemek için kullanılır.</a:t>
            </a:r>
            <a:endParaRPr lang="tr-TR" sz="2000" dirty="0"/>
          </a:p>
          <a:p>
            <a:pPr algn="just"/>
            <a:endParaRPr lang="tr-TR" sz="2000" dirty="0"/>
          </a:p>
        </p:txBody>
      </p:sp>
      <p:sp>
        <p:nvSpPr>
          <p:cNvPr id="4" name="Metin kutusu 3"/>
          <p:cNvSpPr txBox="1"/>
          <p:nvPr/>
        </p:nvSpPr>
        <p:spPr>
          <a:xfrm>
            <a:off x="179513" y="1516103"/>
            <a:ext cx="4099199" cy="461665"/>
          </a:xfrm>
          <a:prstGeom prst="rect">
            <a:avLst/>
          </a:prstGeom>
          <a:noFill/>
        </p:spPr>
        <p:txBody>
          <a:bodyPr wrap="none" lIns="91440" tIns="45720" rIns="91440" bIns="45720" rtlCol="0">
            <a:spAutoFit/>
          </a:bodyPr>
          <a:lstStyle/>
          <a:p>
            <a:pPr defTabSz="914377"/>
            <a:r>
              <a:rPr lang="tr-TR" sz="2400" b="1" dirty="0">
                <a:latin typeface="Verdana" panose="020B0604030504040204" pitchFamily="34" charset="0"/>
                <a:ea typeface="Verdana" panose="020B0604030504040204" pitchFamily="34" charset="0"/>
              </a:rPr>
              <a:t>YAPI İÇİ SEKTÖRLEME</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6551" y="3957528"/>
            <a:ext cx="3534410" cy="255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ayt Numarası Yer Tutucusu 2"/>
          <p:cNvSpPr>
            <a:spLocks noGrp="1"/>
          </p:cNvSpPr>
          <p:nvPr>
            <p:ph type="sldNum" sz="quarter" idx="12"/>
          </p:nvPr>
        </p:nvSpPr>
        <p:spPr>
          <a:xfrm>
            <a:off x="11383547" y="6309215"/>
            <a:ext cx="477543" cy="477542"/>
          </a:xfrm>
        </p:spPr>
        <p:txBody>
          <a:bodyPr/>
          <a:lstStyle/>
          <a:p>
            <a:pPr algn="ctr"/>
            <a:r>
              <a:rPr lang="tr-TR" sz="1400" dirty="0" smtClean="0"/>
              <a:t>52</a:t>
            </a:r>
            <a:endParaRPr lang="tr-TR" sz="1400" dirty="0"/>
          </a:p>
        </p:txBody>
      </p:sp>
    </p:spTree>
    <p:extLst>
      <p:ext uri="{BB962C8B-B14F-4D97-AF65-F5344CB8AC3E}">
        <p14:creationId xmlns:p14="http://schemas.microsoft.com/office/powerpoint/2010/main" val="20321706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9512" y="1478232"/>
            <a:ext cx="4007828" cy="461665"/>
          </a:xfrm>
          <a:prstGeom prst="rect">
            <a:avLst/>
          </a:prstGeom>
          <a:noFill/>
        </p:spPr>
        <p:txBody>
          <a:bodyPr wrap="none" lIns="91440" tIns="45720" rIns="91440" bIns="45720" rtlCol="0">
            <a:spAutoFit/>
          </a:bodyPr>
          <a:lstStyle/>
          <a:p>
            <a:pPr defTabSz="914377"/>
            <a:r>
              <a:rPr lang="tr-TR" sz="2400" b="1" dirty="0">
                <a:latin typeface="Verdana" panose="020B0604030504040204" pitchFamily="34" charset="0"/>
                <a:ea typeface="Verdana" panose="020B0604030504040204" pitchFamily="34" charset="0"/>
              </a:rPr>
              <a:t>ALAN TANIMLANMASI</a:t>
            </a:r>
          </a:p>
        </p:txBody>
      </p:sp>
      <p:sp>
        <p:nvSpPr>
          <p:cNvPr id="6" name="Dikdörtgen 5"/>
          <p:cNvSpPr/>
          <p:nvPr/>
        </p:nvSpPr>
        <p:spPr>
          <a:xfrm>
            <a:off x="144983" y="1709065"/>
            <a:ext cx="11757564" cy="1237262"/>
          </a:xfrm>
          <a:prstGeom prst="rect">
            <a:avLst/>
          </a:prstGeom>
        </p:spPr>
        <p:txBody>
          <a:bodyPr wrap="square">
            <a:spAutoFit/>
          </a:bodyPr>
          <a:lstStyle/>
          <a:p>
            <a:pPr indent="476239" algn="just" defTabSz="914377">
              <a:lnSpc>
                <a:spcPct val="200000"/>
              </a:lnSpc>
            </a:pPr>
            <a:r>
              <a:rPr lang="tr-TR" sz="2000" dirty="0">
                <a:solidFill>
                  <a:prstClr val="black"/>
                </a:solidFill>
              </a:rPr>
              <a:t>Erişimi kısıtlamak ve tehlikeler konusunda uyarmak amacıyla </a:t>
            </a:r>
            <a:r>
              <a:rPr lang="tr-TR" sz="2000" dirty="0" err="1">
                <a:solidFill>
                  <a:prstClr val="black"/>
                </a:solidFill>
              </a:rPr>
              <a:t>operasyonel</a:t>
            </a:r>
            <a:r>
              <a:rPr lang="tr-TR" sz="2000" dirty="0">
                <a:solidFill>
                  <a:prstClr val="black"/>
                </a:solidFill>
              </a:rPr>
              <a:t> çalışma alanlarının yanı sıra tehlikeli bölgelerin tanımlanması için kullanılmaktadır.</a:t>
            </a:r>
          </a:p>
        </p:txBody>
      </p:sp>
      <p:pic>
        <p:nvPicPr>
          <p:cNvPr id="2111" name="Picture 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880" y="2890909"/>
            <a:ext cx="5267885" cy="34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12" name="Picture 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1925" y="2946327"/>
            <a:ext cx="4739100" cy="34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ayt Numarası Yer Tutucusu 2"/>
          <p:cNvSpPr>
            <a:spLocks noGrp="1"/>
          </p:cNvSpPr>
          <p:nvPr>
            <p:ph type="sldNum" sz="quarter" idx="12"/>
          </p:nvPr>
        </p:nvSpPr>
        <p:spPr>
          <a:xfrm>
            <a:off x="11383547" y="6309215"/>
            <a:ext cx="477543" cy="477542"/>
          </a:xfrm>
        </p:spPr>
        <p:txBody>
          <a:bodyPr/>
          <a:lstStyle/>
          <a:p>
            <a:pPr algn="ctr"/>
            <a:r>
              <a:rPr lang="tr-TR" sz="1400" dirty="0" smtClean="0"/>
              <a:t>53</a:t>
            </a:r>
            <a:endParaRPr lang="tr-TR" sz="1400" dirty="0"/>
          </a:p>
        </p:txBody>
      </p:sp>
    </p:spTree>
    <p:extLst>
      <p:ext uri="{BB962C8B-B14F-4D97-AF65-F5344CB8AC3E}">
        <p14:creationId xmlns:p14="http://schemas.microsoft.com/office/powerpoint/2010/main" val="24128834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57684"/>
            <a:ext cx="11675684" cy="4819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Metin kutusu 5"/>
          <p:cNvSpPr txBox="1"/>
          <p:nvPr/>
        </p:nvSpPr>
        <p:spPr>
          <a:xfrm>
            <a:off x="282244" y="1387459"/>
            <a:ext cx="4804520" cy="461665"/>
          </a:xfrm>
          <a:prstGeom prst="rect">
            <a:avLst/>
          </a:prstGeom>
          <a:noFill/>
        </p:spPr>
        <p:txBody>
          <a:bodyPr wrap="none" lIns="91440" tIns="45720" rIns="91440" bIns="45720" rtlCol="0">
            <a:spAutoFit/>
          </a:bodyPr>
          <a:lstStyle/>
          <a:p>
            <a:pPr defTabSz="914377"/>
            <a:r>
              <a:rPr lang="tr-TR" sz="2400" b="1" dirty="0">
                <a:latin typeface="Verdana" panose="020B0604030504040204" pitchFamily="34" charset="0"/>
                <a:ea typeface="Verdana" panose="020B0604030504040204" pitchFamily="34" charset="0"/>
              </a:rPr>
              <a:t>İNSARAG SİNYAL SİSTEMİ</a:t>
            </a:r>
          </a:p>
        </p:txBody>
      </p:sp>
      <p:sp>
        <p:nvSpPr>
          <p:cNvPr id="4" name="Slayt Numarası Yer Tutucusu 2"/>
          <p:cNvSpPr>
            <a:spLocks noGrp="1"/>
          </p:cNvSpPr>
          <p:nvPr>
            <p:ph type="sldNum" sz="quarter" idx="12"/>
          </p:nvPr>
        </p:nvSpPr>
        <p:spPr>
          <a:xfrm>
            <a:off x="11383547" y="6309215"/>
            <a:ext cx="477543" cy="477542"/>
          </a:xfrm>
        </p:spPr>
        <p:txBody>
          <a:bodyPr/>
          <a:lstStyle/>
          <a:p>
            <a:pPr algn="ctr"/>
            <a:r>
              <a:rPr lang="tr-TR" sz="1400" dirty="0" smtClean="0"/>
              <a:t>54</a:t>
            </a:r>
            <a:endParaRPr lang="tr-TR" sz="1400" dirty="0"/>
          </a:p>
        </p:txBody>
      </p:sp>
    </p:spTree>
    <p:extLst>
      <p:ext uri="{BB962C8B-B14F-4D97-AF65-F5344CB8AC3E}">
        <p14:creationId xmlns:p14="http://schemas.microsoft.com/office/powerpoint/2010/main" val="3426296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txBox="1">
            <a:spLocks/>
          </p:cNvSpPr>
          <p:nvPr/>
        </p:nvSpPr>
        <p:spPr>
          <a:xfrm>
            <a:off x="2577744" y="3268682"/>
            <a:ext cx="10515600" cy="51392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4400" b="1" dirty="0" smtClean="0">
                <a:ln w="9525">
                  <a:solidFill>
                    <a:prstClr val="black">
                      <a:lumMod val="95000"/>
                      <a:lumOff val="5000"/>
                    </a:prstClr>
                  </a:solidFill>
                  <a:prstDash val="solid"/>
                </a:ln>
                <a:solidFill>
                  <a:srgbClr val="4472C4"/>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rPr>
              <a:t>TEŞEKKÜR EDİYORUZ.</a:t>
            </a:r>
          </a:p>
          <a:p>
            <a:endParaRPr lang="tr-TR" sz="4400" b="1" dirty="0">
              <a:ln w="9525">
                <a:solidFill>
                  <a:prstClr val="black">
                    <a:lumMod val="95000"/>
                    <a:lumOff val="5000"/>
                  </a:prstClr>
                </a:solidFill>
                <a:prstDash val="solid"/>
              </a:ln>
              <a:solidFill>
                <a:srgbClr val="FFC000"/>
              </a:solidFill>
              <a:effectLst>
                <a:outerShdw blurRad="12700" dist="38100" dir="2700000" algn="tl" rotWithShape="0">
                  <a:prstClr val="white">
                    <a:lumMod val="50000"/>
                  </a:prstClr>
                </a:outerShdw>
              </a:effectLst>
            </a:endParaRPr>
          </a:p>
        </p:txBody>
      </p:sp>
      <p:sp>
        <p:nvSpPr>
          <p:cNvPr id="2" name="Dikdörtgen 1"/>
          <p:cNvSpPr/>
          <p:nvPr/>
        </p:nvSpPr>
        <p:spPr>
          <a:xfrm>
            <a:off x="1612669" y="698269"/>
            <a:ext cx="8811491" cy="5237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5" name="Metin kutusu 4"/>
          <p:cNvSpPr txBox="1"/>
          <p:nvPr/>
        </p:nvSpPr>
        <p:spPr>
          <a:xfrm>
            <a:off x="1528156" y="634314"/>
            <a:ext cx="9292281" cy="1200329"/>
          </a:xfrm>
          <a:prstGeom prst="rect">
            <a:avLst/>
          </a:prstGeom>
          <a:noFill/>
        </p:spPr>
        <p:txBody>
          <a:bodyPr wrap="square" rtlCol="0" anchor="ctr">
            <a:spAutoFit/>
          </a:bodyPr>
          <a:lstStyle/>
          <a:p>
            <a:pPr algn="ctr"/>
            <a:r>
              <a:rPr lang="tr-TR" sz="2000" b="1" dirty="0" smtClean="0">
                <a:solidFill>
                  <a:prstClr val="white"/>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prstClr val="white"/>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solidFill>
                <a:prstClr val="white"/>
              </a:solidFill>
            </a:endParaRPr>
          </a:p>
          <a:p>
            <a:endParaRPr lang="tr-TR" dirty="0">
              <a:solidFill>
                <a:prstClr val="white"/>
              </a:solidFill>
            </a:endParaRPr>
          </a:p>
        </p:txBody>
      </p:sp>
      <p:sp>
        <p:nvSpPr>
          <p:cNvPr id="7" name="Slayt Numarası Yer Tutucusu 2"/>
          <p:cNvSpPr>
            <a:spLocks noGrp="1"/>
          </p:cNvSpPr>
          <p:nvPr>
            <p:ph type="sldNum" sz="quarter" idx="12"/>
          </p:nvPr>
        </p:nvSpPr>
        <p:spPr>
          <a:xfrm>
            <a:off x="11383547" y="6309215"/>
            <a:ext cx="477543" cy="477542"/>
          </a:xfrm>
        </p:spPr>
        <p:txBody>
          <a:bodyPr/>
          <a:lstStyle/>
          <a:p>
            <a:pPr algn="ctr"/>
            <a:r>
              <a:rPr lang="tr-TR" sz="1400" dirty="0" smtClean="0"/>
              <a:t>55</a:t>
            </a:r>
            <a:endParaRPr lang="tr-TR" sz="1400" dirty="0"/>
          </a:p>
        </p:txBody>
      </p:sp>
    </p:spTree>
    <p:extLst>
      <p:ext uri="{BB962C8B-B14F-4D97-AF65-F5344CB8AC3E}">
        <p14:creationId xmlns:p14="http://schemas.microsoft.com/office/powerpoint/2010/main" val="28071771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5</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Dikdörtgen 7"/>
          <p:cNvSpPr/>
          <p:nvPr/>
        </p:nvSpPr>
        <p:spPr>
          <a:xfrm>
            <a:off x="4216344" y="1453960"/>
            <a:ext cx="3189463" cy="424732"/>
          </a:xfrm>
          <a:prstGeom prst="rect">
            <a:avLst/>
          </a:prstGeom>
        </p:spPr>
        <p:txBody>
          <a:bodyPr wrap="none">
            <a:spAutoFit/>
          </a:bodyPr>
          <a:lstStyle/>
          <a:p>
            <a:pPr defTabSz="457200" eaLnBrk="0" fontAlgn="base" hangingPunct="0">
              <a:lnSpc>
                <a:spcPct val="90000"/>
              </a:lnSpc>
              <a:spcBef>
                <a:spcPct val="0"/>
              </a:spcBef>
              <a:spcAft>
                <a:spcPct val="0"/>
              </a:spcAft>
              <a:defRPr/>
            </a:pPr>
            <a:r>
              <a:rPr lang="tr-TR" sz="2400" b="1" dirty="0">
                <a:cs typeface="Arial" pitchFamily="34" charset="0"/>
              </a:rPr>
              <a:t>ARGO AMFİBİK 750 HDI</a:t>
            </a:r>
            <a:endParaRPr lang="tr-TR" sz="1000" spc="-40" dirty="0">
              <a:ea typeface="Myriad Pro" charset="0"/>
              <a:cs typeface="Myriad Pro" panose="020B0503030403020204" pitchFamily="34" charset="0"/>
            </a:endParaRPr>
          </a:p>
        </p:txBody>
      </p:sp>
      <p:sp>
        <p:nvSpPr>
          <p:cNvPr id="11" name="Rectangle 1"/>
          <p:cNvSpPr>
            <a:spLocks noChangeArrowheads="1"/>
          </p:cNvSpPr>
          <p:nvPr/>
        </p:nvSpPr>
        <p:spPr bwMode="auto">
          <a:xfrm>
            <a:off x="215844" y="2110827"/>
            <a:ext cx="5994456" cy="34771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tr-TR" sz="1200" b="1" dirty="0" smtClean="0">
                <a:solidFill>
                  <a:srgbClr val="FF0000"/>
                </a:solidFill>
                <a:ea typeface="Calibri" pitchFamily="34" charset="0"/>
                <a:cs typeface="Calibri" pitchFamily="34" charset="0"/>
              </a:rPr>
              <a:t>TEKNİK ÖZELLİKLERİ:</a:t>
            </a:r>
          </a:p>
          <a:p>
            <a:pPr algn="just" fontAlgn="base">
              <a:spcBef>
                <a:spcPct val="0"/>
              </a:spcBef>
              <a:spcAft>
                <a:spcPct val="0"/>
              </a:spcAft>
            </a:pPr>
            <a:endParaRPr lang="tr-TR" sz="1200" b="1" dirty="0" smtClean="0">
              <a:solidFill>
                <a:srgbClr val="FF0000"/>
              </a:solidFill>
              <a:ea typeface="Calibri" pitchFamily="34" charset="0"/>
              <a:cs typeface="Calibri" pitchFamily="34" charset="0"/>
            </a:endParaRPr>
          </a:p>
          <a:p>
            <a:pPr defTabSz="457200" eaLnBrk="0" fontAlgn="base" hangingPunct="0">
              <a:spcBef>
                <a:spcPct val="0"/>
              </a:spcBef>
              <a:spcAft>
                <a:spcPct val="0"/>
              </a:spcAft>
            </a:pPr>
            <a:r>
              <a:rPr lang="tr-TR" sz="1200" b="1" dirty="0" smtClean="0">
                <a:solidFill>
                  <a:srgbClr val="282828"/>
                </a:solidFill>
                <a:cs typeface="Arial" pitchFamily="34" charset="0"/>
              </a:rPr>
              <a:t>MODEL   </a:t>
            </a:r>
            <a:r>
              <a:rPr lang="tr-TR" sz="1200" dirty="0" smtClean="0">
                <a:solidFill>
                  <a:srgbClr val="282828"/>
                </a:solidFill>
                <a:cs typeface="Arial" pitchFamily="34" charset="0"/>
              </a:rPr>
              <a:t>                  			</a:t>
            </a:r>
            <a:r>
              <a:rPr lang="tr-TR" sz="1200" b="1" dirty="0" smtClean="0">
                <a:solidFill>
                  <a:srgbClr val="282828"/>
                </a:solidFill>
                <a:cs typeface="Arial" pitchFamily="34" charset="0"/>
              </a:rPr>
              <a:t>:</a:t>
            </a:r>
            <a:r>
              <a:rPr lang="tr-TR" sz="1200" dirty="0" smtClean="0">
                <a:solidFill>
                  <a:srgbClr val="282828"/>
                </a:solidFill>
                <a:cs typeface="Arial" pitchFamily="34" charset="0"/>
              </a:rPr>
              <a:t>	ARGO AMFİBİK  750 HDI</a:t>
            </a:r>
          </a:p>
          <a:p>
            <a:pPr defTabSz="457200" eaLnBrk="0" fontAlgn="base" hangingPunct="0">
              <a:spcBef>
                <a:spcPct val="0"/>
              </a:spcBef>
              <a:spcAft>
                <a:spcPct val="0"/>
              </a:spcAft>
            </a:pPr>
            <a:r>
              <a:rPr lang="tr-TR" sz="1200" b="1" dirty="0" smtClean="0">
                <a:solidFill>
                  <a:srgbClr val="282828"/>
                </a:solidFill>
                <a:cs typeface="Arial" pitchFamily="34" charset="0"/>
              </a:rPr>
              <a:t>TAHRİK </a:t>
            </a:r>
            <a:r>
              <a:rPr lang="tr-TR" sz="1200" dirty="0" smtClean="0">
                <a:solidFill>
                  <a:srgbClr val="282828"/>
                </a:solidFill>
                <a:cs typeface="Arial" pitchFamily="34" charset="0"/>
              </a:rPr>
              <a:t>                      			</a:t>
            </a:r>
            <a:r>
              <a:rPr lang="tr-TR" sz="1200" b="1" dirty="0" smtClean="0">
                <a:solidFill>
                  <a:srgbClr val="282828"/>
                </a:solidFill>
                <a:cs typeface="Arial" pitchFamily="34" charset="0"/>
              </a:rPr>
              <a:t>:</a:t>
            </a:r>
            <a:r>
              <a:rPr lang="tr-TR" sz="1200" dirty="0" smtClean="0">
                <a:solidFill>
                  <a:srgbClr val="282828"/>
                </a:solidFill>
                <a:cs typeface="Arial" pitchFamily="34" charset="0"/>
              </a:rPr>
              <a:t>	BÜTÜN TEKERLEKLERDEN</a:t>
            </a:r>
          </a:p>
          <a:p>
            <a:pPr defTabSz="457200" eaLnBrk="0" fontAlgn="base" hangingPunct="0">
              <a:spcBef>
                <a:spcPct val="0"/>
              </a:spcBef>
              <a:spcAft>
                <a:spcPct val="0"/>
              </a:spcAft>
            </a:pPr>
            <a:r>
              <a:rPr lang="tr-TR" sz="1200" b="1" dirty="0" smtClean="0">
                <a:solidFill>
                  <a:srgbClr val="282828"/>
                </a:solidFill>
                <a:cs typeface="Arial" pitchFamily="34" charset="0"/>
              </a:rPr>
              <a:t>YAKIT TANK KAPASİTESİ</a:t>
            </a:r>
            <a:r>
              <a:rPr lang="tr-TR" sz="1200" dirty="0" smtClean="0">
                <a:solidFill>
                  <a:srgbClr val="282828"/>
                </a:solidFill>
                <a:cs typeface="Arial" pitchFamily="34" charset="0"/>
              </a:rPr>
              <a:t>		</a:t>
            </a:r>
            <a:r>
              <a:rPr lang="tr-TR" sz="1200" b="1" dirty="0" smtClean="0">
                <a:solidFill>
                  <a:srgbClr val="282828"/>
                </a:solidFill>
                <a:cs typeface="Arial" pitchFamily="34" charset="0"/>
              </a:rPr>
              <a:t>:</a:t>
            </a:r>
            <a:r>
              <a:rPr lang="tr-TR" sz="1200" dirty="0" smtClean="0">
                <a:solidFill>
                  <a:srgbClr val="282828"/>
                </a:solidFill>
                <a:cs typeface="Arial" pitchFamily="34" charset="0"/>
              </a:rPr>
              <a:t>	27 LT</a:t>
            </a:r>
          </a:p>
          <a:p>
            <a:pPr defTabSz="457200" eaLnBrk="0" fontAlgn="base" hangingPunct="0">
              <a:spcBef>
                <a:spcPct val="0"/>
              </a:spcBef>
              <a:spcAft>
                <a:spcPct val="0"/>
              </a:spcAft>
            </a:pPr>
            <a:r>
              <a:rPr lang="tr-TR" sz="1200" b="1" dirty="0" smtClean="0">
                <a:solidFill>
                  <a:srgbClr val="282828"/>
                </a:solidFill>
                <a:cs typeface="Arial" pitchFamily="34" charset="0"/>
              </a:rPr>
              <a:t>YAKIT CİNSİ</a:t>
            </a:r>
            <a:r>
              <a:rPr lang="tr-TR" sz="1200" dirty="0" smtClean="0">
                <a:solidFill>
                  <a:srgbClr val="282828"/>
                </a:solidFill>
                <a:cs typeface="Arial" pitchFamily="34" charset="0"/>
              </a:rPr>
              <a:t>				</a:t>
            </a:r>
            <a:r>
              <a:rPr lang="tr-TR" sz="1200" b="1" dirty="0" smtClean="0">
                <a:solidFill>
                  <a:srgbClr val="282828"/>
                </a:solidFill>
                <a:cs typeface="Arial" pitchFamily="34" charset="0"/>
              </a:rPr>
              <a:t>:</a:t>
            </a:r>
            <a:r>
              <a:rPr lang="tr-TR" sz="1200" dirty="0" smtClean="0">
                <a:solidFill>
                  <a:srgbClr val="282828"/>
                </a:solidFill>
                <a:cs typeface="Arial" pitchFamily="34" charset="0"/>
              </a:rPr>
              <a:t>	BENZİN</a:t>
            </a:r>
          </a:p>
          <a:p>
            <a:pPr defTabSz="457200" eaLnBrk="0" fontAlgn="base" hangingPunct="0">
              <a:spcBef>
                <a:spcPct val="0"/>
              </a:spcBef>
              <a:spcAft>
                <a:spcPct val="0"/>
              </a:spcAft>
            </a:pPr>
            <a:r>
              <a:rPr lang="tr-TR" sz="1200" b="1" dirty="0" smtClean="0">
                <a:solidFill>
                  <a:srgbClr val="282828"/>
                </a:solidFill>
                <a:cs typeface="Arial" pitchFamily="34" charset="0"/>
              </a:rPr>
              <a:t>İZİN VERİLEN TOPLAM AGIRLIK</a:t>
            </a:r>
            <a:r>
              <a:rPr lang="tr-TR" sz="1200" dirty="0" smtClean="0">
                <a:solidFill>
                  <a:srgbClr val="282828"/>
                </a:solidFill>
                <a:cs typeface="Arial" pitchFamily="34" charset="0"/>
              </a:rPr>
              <a:t>	</a:t>
            </a:r>
            <a:r>
              <a:rPr lang="tr-TR" sz="1200" b="1" dirty="0" smtClean="0">
                <a:solidFill>
                  <a:srgbClr val="282828"/>
                </a:solidFill>
                <a:cs typeface="Arial" pitchFamily="34" charset="0"/>
              </a:rPr>
              <a:t>:</a:t>
            </a:r>
            <a:r>
              <a:rPr lang="tr-TR" sz="1200" dirty="0" smtClean="0">
                <a:solidFill>
                  <a:srgbClr val="282828"/>
                </a:solidFill>
                <a:cs typeface="Arial" pitchFamily="34" charset="0"/>
              </a:rPr>
              <a:t>	KARADA: 454 KG – SUDA 386 KG</a:t>
            </a:r>
          </a:p>
          <a:p>
            <a:pPr defTabSz="457200" eaLnBrk="0" fontAlgn="base" hangingPunct="0">
              <a:spcBef>
                <a:spcPct val="0"/>
              </a:spcBef>
              <a:spcAft>
                <a:spcPct val="0"/>
              </a:spcAft>
            </a:pPr>
            <a:r>
              <a:rPr lang="tr-TR" sz="1200" b="1" dirty="0" smtClean="0">
                <a:solidFill>
                  <a:srgbClr val="282828"/>
                </a:solidFill>
                <a:cs typeface="Arial" pitchFamily="34" charset="0"/>
              </a:rPr>
              <a:t>LASTİK 	</a:t>
            </a:r>
            <a:r>
              <a:rPr lang="tr-TR" sz="1200" dirty="0" smtClean="0">
                <a:solidFill>
                  <a:srgbClr val="282828"/>
                </a:solidFill>
                <a:cs typeface="Arial" pitchFamily="34" charset="0"/>
              </a:rPr>
              <a:t>			</a:t>
            </a:r>
            <a:r>
              <a:rPr lang="tr-TR" sz="1200" b="1" dirty="0" smtClean="0">
                <a:solidFill>
                  <a:srgbClr val="282828"/>
                </a:solidFill>
                <a:cs typeface="Arial" pitchFamily="34" charset="0"/>
              </a:rPr>
              <a:t>:</a:t>
            </a:r>
            <a:r>
              <a:rPr lang="tr-TR" sz="1200" dirty="0" smtClean="0">
                <a:solidFill>
                  <a:srgbClr val="282828"/>
                </a:solidFill>
                <a:cs typeface="Arial" pitchFamily="34" charset="0"/>
              </a:rPr>
              <a:t>	25x12.00-9 NHS 4 KATLI  (Palet Takılabilir) </a:t>
            </a:r>
          </a:p>
          <a:p>
            <a:pPr defTabSz="457200" eaLnBrk="0" fontAlgn="base" hangingPunct="0">
              <a:spcBef>
                <a:spcPct val="0"/>
              </a:spcBef>
              <a:spcAft>
                <a:spcPct val="0"/>
              </a:spcAft>
            </a:pPr>
            <a:r>
              <a:rPr lang="tr-TR" sz="1200" b="1" dirty="0" smtClean="0">
                <a:solidFill>
                  <a:srgbClr val="282828"/>
                </a:solidFill>
                <a:cs typeface="Arial" pitchFamily="34" charset="0"/>
              </a:rPr>
              <a:t>LASTİK BASINÇLARI</a:t>
            </a:r>
            <a:r>
              <a:rPr lang="tr-TR" sz="1200" dirty="0" smtClean="0">
                <a:solidFill>
                  <a:srgbClr val="282828"/>
                </a:solidFill>
                <a:cs typeface="Arial" pitchFamily="34" charset="0"/>
              </a:rPr>
              <a:t>			</a:t>
            </a:r>
            <a:r>
              <a:rPr lang="tr-TR" sz="1200" b="1" dirty="0" smtClean="0">
                <a:solidFill>
                  <a:srgbClr val="282828"/>
                </a:solidFill>
                <a:cs typeface="Arial" pitchFamily="34" charset="0"/>
              </a:rPr>
              <a:t>:</a:t>
            </a:r>
            <a:r>
              <a:rPr lang="tr-TR" sz="1200" dirty="0" smtClean="0">
                <a:solidFill>
                  <a:srgbClr val="282828"/>
                </a:solidFill>
                <a:cs typeface="Arial" pitchFamily="34" charset="0"/>
              </a:rPr>
              <a:t>	Paletli 6 PSİ – Paletsiz 8 PSİ</a:t>
            </a:r>
          </a:p>
          <a:p>
            <a:pPr defTabSz="457200" eaLnBrk="0" fontAlgn="base" hangingPunct="0">
              <a:spcBef>
                <a:spcPct val="0"/>
              </a:spcBef>
              <a:spcAft>
                <a:spcPct val="0"/>
              </a:spcAft>
            </a:pPr>
            <a:endParaRPr lang="tr-TR" sz="1200" dirty="0" smtClean="0">
              <a:solidFill>
                <a:srgbClr val="282828"/>
              </a:solidFill>
              <a:cs typeface="Arial" pitchFamily="34" charset="0"/>
            </a:endParaRPr>
          </a:p>
          <a:p>
            <a:pPr defTabSz="457200" eaLnBrk="0" fontAlgn="base" hangingPunct="0">
              <a:spcBef>
                <a:spcPct val="0"/>
              </a:spcBef>
              <a:spcAft>
                <a:spcPct val="0"/>
              </a:spcAft>
            </a:pPr>
            <a:endParaRPr lang="tr-TR" sz="1200" dirty="0">
              <a:solidFill>
                <a:srgbClr val="282828"/>
              </a:solidFill>
              <a:cs typeface="Arial" pitchFamily="34" charset="0"/>
            </a:endParaRPr>
          </a:p>
          <a:p>
            <a:pPr defTabSz="457200" eaLnBrk="0" fontAlgn="base" hangingPunct="0">
              <a:spcBef>
                <a:spcPct val="0"/>
              </a:spcBef>
              <a:spcAft>
                <a:spcPct val="0"/>
              </a:spcAft>
            </a:pPr>
            <a:endParaRPr lang="tr-TR" sz="1200" dirty="0" smtClean="0">
              <a:solidFill>
                <a:srgbClr val="282828"/>
              </a:solidFill>
              <a:cs typeface="Arial" pitchFamily="34" charset="0"/>
            </a:endParaRPr>
          </a:p>
          <a:p>
            <a:pPr defTabSz="457200" eaLnBrk="0" fontAlgn="base" hangingPunct="0">
              <a:spcBef>
                <a:spcPct val="0"/>
              </a:spcBef>
              <a:spcAft>
                <a:spcPct val="0"/>
              </a:spcAft>
            </a:pPr>
            <a:r>
              <a:rPr lang="tr-TR" sz="1200" b="1" dirty="0" smtClean="0">
                <a:solidFill>
                  <a:srgbClr val="FF0000"/>
                </a:solidFill>
                <a:cs typeface="Arial" pitchFamily="34" charset="0"/>
              </a:rPr>
              <a:t>MOTOR:</a:t>
            </a:r>
          </a:p>
          <a:p>
            <a:pPr defTabSz="457200" eaLnBrk="0" fontAlgn="base" hangingPunct="0">
              <a:spcBef>
                <a:spcPct val="0"/>
              </a:spcBef>
              <a:spcAft>
                <a:spcPct val="0"/>
              </a:spcAft>
            </a:pPr>
            <a:endParaRPr lang="tr-TR" sz="1200" b="1" dirty="0" smtClean="0">
              <a:solidFill>
                <a:srgbClr val="FF0000"/>
              </a:solidFill>
              <a:cs typeface="Arial" pitchFamily="34" charset="0"/>
            </a:endParaRPr>
          </a:p>
          <a:p>
            <a:pPr defTabSz="457200" eaLnBrk="0" fontAlgn="base" hangingPunct="0">
              <a:spcBef>
                <a:spcPct val="0"/>
              </a:spcBef>
              <a:spcAft>
                <a:spcPct val="0"/>
              </a:spcAft>
            </a:pPr>
            <a:r>
              <a:rPr lang="tr-TR" sz="1200" b="1" dirty="0" smtClean="0">
                <a:solidFill>
                  <a:srgbClr val="282828"/>
                </a:solidFill>
                <a:cs typeface="Arial" pitchFamily="34" charset="0"/>
              </a:rPr>
              <a:t>TİPİ   </a:t>
            </a:r>
            <a:r>
              <a:rPr lang="tr-TR" sz="1200" dirty="0" smtClean="0">
                <a:solidFill>
                  <a:srgbClr val="282828"/>
                </a:solidFill>
                <a:cs typeface="Arial" pitchFamily="34" charset="0"/>
              </a:rPr>
              <a:t> 					</a:t>
            </a:r>
            <a:r>
              <a:rPr lang="tr-TR" sz="1200" b="1" dirty="0" smtClean="0">
                <a:solidFill>
                  <a:srgbClr val="282828"/>
                </a:solidFill>
                <a:cs typeface="Arial" pitchFamily="34" charset="0"/>
              </a:rPr>
              <a:t>:</a:t>
            </a:r>
            <a:r>
              <a:rPr lang="tr-TR" sz="1200" dirty="0" smtClean="0">
                <a:solidFill>
                  <a:srgbClr val="282828"/>
                </a:solidFill>
                <a:cs typeface="Arial" pitchFamily="34" charset="0"/>
              </a:rPr>
              <a:t>	SIRALI TİP</a:t>
            </a:r>
          </a:p>
          <a:p>
            <a:pPr defTabSz="457200" eaLnBrk="0" fontAlgn="base" hangingPunct="0">
              <a:spcBef>
                <a:spcPct val="0"/>
              </a:spcBef>
              <a:spcAft>
                <a:spcPct val="0"/>
              </a:spcAft>
            </a:pPr>
            <a:r>
              <a:rPr lang="tr-TR" sz="1200" b="1" dirty="0" smtClean="0">
                <a:solidFill>
                  <a:srgbClr val="282828"/>
                </a:solidFill>
                <a:cs typeface="Arial" pitchFamily="34" charset="0"/>
              </a:rPr>
              <a:t>SİLİNDİR HACMİ </a:t>
            </a:r>
            <a:r>
              <a:rPr lang="tr-TR" sz="1200" dirty="0" smtClean="0">
                <a:solidFill>
                  <a:srgbClr val="282828"/>
                </a:solidFill>
                <a:cs typeface="Arial" pitchFamily="34" charset="0"/>
              </a:rPr>
              <a:t>			</a:t>
            </a:r>
            <a:r>
              <a:rPr lang="tr-TR" sz="1200" b="1" dirty="0" smtClean="0">
                <a:solidFill>
                  <a:srgbClr val="282828"/>
                </a:solidFill>
                <a:cs typeface="Arial" pitchFamily="34" charset="0"/>
              </a:rPr>
              <a:t>:</a:t>
            </a:r>
            <a:r>
              <a:rPr lang="tr-TR" sz="1200" dirty="0" smtClean="0">
                <a:solidFill>
                  <a:srgbClr val="282828"/>
                </a:solidFill>
                <a:cs typeface="Arial" pitchFamily="34" charset="0"/>
              </a:rPr>
              <a:t>	750 CC</a:t>
            </a:r>
          </a:p>
          <a:p>
            <a:pPr defTabSz="457200" eaLnBrk="0" fontAlgn="base" hangingPunct="0">
              <a:spcBef>
                <a:spcPct val="0"/>
              </a:spcBef>
              <a:spcAft>
                <a:spcPct val="0"/>
              </a:spcAft>
            </a:pPr>
            <a:r>
              <a:rPr lang="tr-TR" sz="1200" b="1" dirty="0" smtClean="0">
                <a:solidFill>
                  <a:srgbClr val="282828"/>
                </a:solidFill>
                <a:cs typeface="Arial" pitchFamily="34" charset="0"/>
              </a:rPr>
              <a:t>GÜÇ  	</a:t>
            </a:r>
            <a:r>
              <a:rPr lang="tr-TR" sz="1200" dirty="0" smtClean="0">
                <a:solidFill>
                  <a:srgbClr val="282828"/>
                </a:solidFill>
                <a:cs typeface="Arial" pitchFamily="34" charset="0"/>
              </a:rPr>
              <a:t>				</a:t>
            </a:r>
            <a:r>
              <a:rPr lang="tr-TR" sz="1200" b="1" dirty="0" smtClean="0">
                <a:solidFill>
                  <a:srgbClr val="282828"/>
                </a:solidFill>
                <a:cs typeface="Arial" pitchFamily="34" charset="0"/>
              </a:rPr>
              <a:t>:</a:t>
            </a:r>
            <a:r>
              <a:rPr lang="tr-TR" sz="1200" dirty="0" smtClean="0">
                <a:solidFill>
                  <a:srgbClr val="282828"/>
                </a:solidFill>
                <a:cs typeface="Arial" pitchFamily="34" charset="0"/>
              </a:rPr>
              <a:t>	30 HP</a:t>
            </a:r>
          </a:p>
          <a:p>
            <a:pPr algn="just" fontAlgn="base">
              <a:spcBef>
                <a:spcPct val="0"/>
              </a:spcBef>
              <a:spcAft>
                <a:spcPct val="0"/>
              </a:spcAft>
            </a:pPr>
            <a:endParaRPr lang="tr-TR" sz="1200" dirty="0" smtClean="0">
              <a:solidFill>
                <a:srgbClr val="282828"/>
              </a:solidFill>
              <a:cs typeface="Arial" pitchFamily="34" charset="0"/>
            </a:endParaRPr>
          </a:p>
        </p:txBody>
      </p:sp>
      <p:pic>
        <p:nvPicPr>
          <p:cNvPr id="12" name="Resim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0300" y="2110827"/>
            <a:ext cx="4902200" cy="2166870"/>
          </a:xfrm>
          <a:prstGeom prst="rect">
            <a:avLst/>
          </a:prstGeom>
          <a:solidFill>
            <a:srgbClr val="032553"/>
          </a:solidFill>
          <a:ln w="28575">
            <a:solidFill>
              <a:srgbClr val="032553"/>
            </a:solidFill>
          </a:ln>
        </p:spPr>
      </p:pic>
      <p:pic>
        <p:nvPicPr>
          <p:cNvPr id="13" name="10 Resim"/>
          <p:cNvPicPr/>
          <p:nvPr/>
        </p:nvPicPr>
        <p:blipFill rotWithShape="1">
          <a:blip r:embed="rId4"/>
          <a:srcRect b="25191"/>
          <a:stretch/>
        </p:blipFill>
        <p:spPr bwMode="auto">
          <a:xfrm>
            <a:off x="6210300" y="4406900"/>
            <a:ext cx="4902199" cy="206696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748425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6</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Dikdörtgen 7"/>
          <p:cNvSpPr/>
          <p:nvPr/>
        </p:nvSpPr>
        <p:spPr>
          <a:xfrm>
            <a:off x="4276946" y="1413675"/>
            <a:ext cx="3189463" cy="424732"/>
          </a:xfrm>
          <a:prstGeom prst="rect">
            <a:avLst/>
          </a:prstGeom>
        </p:spPr>
        <p:txBody>
          <a:bodyPr wrap="none">
            <a:spAutoFit/>
          </a:bodyPr>
          <a:lstStyle/>
          <a:p>
            <a:pPr defTabSz="457200" eaLnBrk="0" fontAlgn="base" hangingPunct="0">
              <a:lnSpc>
                <a:spcPct val="90000"/>
              </a:lnSpc>
              <a:spcBef>
                <a:spcPct val="0"/>
              </a:spcBef>
              <a:spcAft>
                <a:spcPct val="0"/>
              </a:spcAft>
              <a:defRPr/>
            </a:pPr>
            <a:r>
              <a:rPr lang="tr-TR" sz="2400" b="1" dirty="0">
                <a:cs typeface="Arial" pitchFamily="34" charset="0"/>
              </a:rPr>
              <a:t>ARGO AMFİBİK 750 HDI</a:t>
            </a:r>
            <a:endParaRPr lang="tr-TR" sz="1000" spc="-40" dirty="0">
              <a:ea typeface="Myriad Pro" charset="0"/>
              <a:cs typeface="Myriad Pro" panose="020B0503030403020204" pitchFamily="34" charset="0"/>
            </a:endParaRPr>
          </a:p>
        </p:txBody>
      </p:sp>
      <p:sp>
        <p:nvSpPr>
          <p:cNvPr id="11" name="2 İçerik Yer Tutucusu"/>
          <p:cNvSpPr txBox="1">
            <a:spLocks/>
          </p:cNvSpPr>
          <p:nvPr/>
        </p:nvSpPr>
        <p:spPr>
          <a:xfrm>
            <a:off x="530446" y="1930400"/>
            <a:ext cx="11077354" cy="4287384"/>
          </a:xfrm>
          <a:prstGeom prst="rect">
            <a:avLst/>
          </a:prstGeom>
        </p:spPr>
        <p:txBody>
          <a:bodyPr/>
          <a:lstStyle/>
          <a:p>
            <a:pPr defTabSz="457200" eaLnBrk="0" fontAlgn="base" hangingPunct="0">
              <a:lnSpc>
                <a:spcPct val="150000"/>
              </a:lnSpc>
              <a:spcBef>
                <a:spcPct val="0"/>
              </a:spcBef>
              <a:spcAft>
                <a:spcPct val="0"/>
              </a:spcAft>
            </a:pPr>
            <a:r>
              <a:rPr lang="tr-TR" sz="2000" b="1" dirty="0" smtClean="0">
                <a:solidFill>
                  <a:srgbClr val="FF0000"/>
                </a:solidFill>
                <a:cs typeface="Arial" pitchFamily="34" charset="0"/>
              </a:rPr>
              <a:t>ÇALIŞTIRILMASI: </a:t>
            </a:r>
          </a:p>
          <a:p>
            <a:pPr defTabSz="457200" eaLnBrk="0" fontAlgn="base" hangingPunct="0">
              <a:lnSpc>
                <a:spcPct val="150000"/>
              </a:lnSpc>
              <a:spcBef>
                <a:spcPct val="0"/>
              </a:spcBef>
              <a:spcAft>
                <a:spcPct val="0"/>
              </a:spcAft>
            </a:pPr>
            <a:r>
              <a:rPr lang="tr-TR" sz="2000" dirty="0" smtClean="0">
                <a:solidFill>
                  <a:srgbClr val="282828"/>
                </a:solidFill>
                <a:cs typeface="Arial" pitchFamily="34" charset="0"/>
              </a:rPr>
              <a:t> Araç çalıştırılmadan önce mutlaka motor yağı, fren hidrolik yağı seviyesi, soğutma sıvısı ve lastik hava   </a:t>
            </a:r>
          </a:p>
          <a:p>
            <a:pPr defTabSz="457200" eaLnBrk="0" fontAlgn="base" hangingPunct="0">
              <a:lnSpc>
                <a:spcPct val="150000"/>
              </a:lnSpc>
              <a:spcBef>
                <a:spcPct val="0"/>
              </a:spcBef>
              <a:spcAft>
                <a:spcPct val="0"/>
              </a:spcAft>
            </a:pPr>
            <a:r>
              <a:rPr lang="tr-TR" sz="2000" dirty="0">
                <a:solidFill>
                  <a:srgbClr val="282828"/>
                </a:solidFill>
                <a:cs typeface="Arial" pitchFamily="34" charset="0"/>
              </a:rPr>
              <a:t> </a:t>
            </a:r>
            <a:r>
              <a:rPr lang="tr-TR" sz="2000" dirty="0" smtClean="0">
                <a:solidFill>
                  <a:srgbClr val="282828"/>
                </a:solidFill>
                <a:cs typeface="Arial" pitchFamily="34" charset="0"/>
              </a:rPr>
              <a:t>basıncı kontrol edilmelidir. Motor su soğutmalı olduğu için kışın antifriz koyulmalıdır. </a:t>
            </a:r>
          </a:p>
          <a:p>
            <a:pPr defTabSz="457200" eaLnBrk="0" fontAlgn="base" hangingPunct="0">
              <a:lnSpc>
                <a:spcPct val="150000"/>
              </a:lnSpc>
              <a:spcBef>
                <a:spcPct val="0"/>
              </a:spcBef>
              <a:spcAft>
                <a:spcPct val="0"/>
              </a:spcAft>
            </a:pPr>
            <a:r>
              <a:rPr lang="tr-TR" sz="2000" b="1" dirty="0" smtClean="0">
                <a:solidFill>
                  <a:srgbClr val="282828"/>
                </a:solidFill>
                <a:cs typeface="Arial" pitchFamily="34" charset="0"/>
              </a:rPr>
              <a:t>.</a:t>
            </a:r>
            <a:r>
              <a:rPr lang="tr-TR" sz="2000" dirty="0" smtClean="0">
                <a:solidFill>
                  <a:srgbClr val="282828"/>
                </a:solidFill>
                <a:cs typeface="Arial" pitchFamily="34" charset="0"/>
              </a:rPr>
              <a:t> Kontak anahtarı takılır,</a:t>
            </a:r>
          </a:p>
          <a:p>
            <a:pPr defTabSz="457200" eaLnBrk="0" fontAlgn="base" hangingPunct="0">
              <a:lnSpc>
                <a:spcPct val="150000"/>
              </a:lnSpc>
              <a:spcBef>
                <a:spcPct val="0"/>
              </a:spcBef>
              <a:spcAft>
                <a:spcPct val="0"/>
              </a:spcAft>
            </a:pPr>
            <a:r>
              <a:rPr lang="tr-TR" sz="2000" b="1" dirty="0" smtClean="0">
                <a:solidFill>
                  <a:srgbClr val="282828"/>
                </a:solidFill>
                <a:cs typeface="Arial" pitchFamily="34" charset="0"/>
              </a:rPr>
              <a:t>.</a:t>
            </a:r>
            <a:r>
              <a:rPr lang="tr-TR" sz="2000" dirty="0" smtClean="0">
                <a:solidFill>
                  <a:srgbClr val="282828"/>
                </a:solidFill>
                <a:cs typeface="Arial" pitchFamily="34" charset="0"/>
              </a:rPr>
              <a:t> Vites N (Boş) konumuna alınır.</a:t>
            </a:r>
          </a:p>
          <a:p>
            <a:pPr defTabSz="457200" eaLnBrk="0" fontAlgn="base" hangingPunct="0">
              <a:lnSpc>
                <a:spcPct val="150000"/>
              </a:lnSpc>
              <a:spcBef>
                <a:spcPct val="0"/>
              </a:spcBef>
              <a:spcAft>
                <a:spcPct val="0"/>
              </a:spcAft>
            </a:pPr>
            <a:r>
              <a:rPr lang="tr-TR" sz="2000" b="1" dirty="0" smtClean="0">
                <a:solidFill>
                  <a:srgbClr val="282828"/>
                </a:solidFill>
                <a:cs typeface="Arial" pitchFamily="34" charset="0"/>
              </a:rPr>
              <a:t>.</a:t>
            </a:r>
            <a:r>
              <a:rPr lang="tr-TR" sz="2000" dirty="0" smtClean="0">
                <a:solidFill>
                  <a:srgbClr val="282828"/>
                </a:solidFill>
                <a:cs typeface="Arial" pitchFamily="34" charset="0"/>
              </a:rPr>
              <a:t> Marşa basılır.</a:t>
            </a:r>
          </a:p>
          <a:p>
            <a:pPr defTabSz="457200" eaLnBrk="0" fontAlgn="base" hangingPunct="0">
              <a:lnSpc>
                <a:spcPct val="150000"/>
              </a:lnSpc>
              <a:spcBef>
                <a:spcPct val="0"/>
              </a:spcBef>
              <a:spcAft>
                <a:spcPct val="0"/>
              </a:spcAft>
            </a:pPr>
            <a:r>
              <a:rPr lang="tr-TR" sz="2000" b="1" dirty="0" smtClean="0">
                <a:solidFill>
                  <a:srgbClr val="282828"/>
                </a:solidFill>
                <a:cs typeface="Arial" pitchFamily="34" charset="0"/>
              </a:rPr>
              <a:t>.</a:t>
            </a:r>
            <a:r>
              <a:rPr lang="tr-TR" sz="2000" dirty="0" smtClean="0">
                <a:solidFill>
                  <a:srgbClr val="282828"/>
                </a:solidFill>
                <a:cs typeface="Arial" pitchFamily="34" charset="0"/>
              </a:rPr>
              <a:t> Hareket edilmek istenen yöne göre F(İleri)-R(Geri) konumuna alınır. Hız kolu istenilen hıza göre H(Hızlı) </a:t>
            </a:r>
          </a:p>
          <a:p>
            <a:pPr defTabSz="457200" eaLnBrk="0" fontAlgn="base" hangingPunct="0">
              <a:lnSpc>
                <a:spcPct val="150000"/>
              </a:lnSpc>
              <a:spcBef>
                <a:spcPct val="0"/>
              </a:spcBef>
              <a:spcAft>
                <a:spcPct val="0"/>
              </a:spcAft>
            </a:pPr>
            <a:r>
              <a:rPr lang="tr-TR" sz="2000" dirty="0" smtClean="0">
                <a:solidFill>
                  <a:srgbClr val="282828"/>
                </a:solidFill>
                <a:cs typeface="Arial" pitchFamily="34" charset="0"/>
              </a:rPr>
              <a:t>  veya L (Yavaş) konumuna getirilir.</a:t>
            </a:r>
          </a:p>
          <a:p>
            <a:pPr defTabSz="457200" eaLnBrk="0" fontAlgn="base" hangingPunct="0">
              <a:lnSpc>
                <a:spcPct val="150000"/>
              </a:lnSpc>
              <a:spcBef>
                <a:spcPct val="0"/>
              </a:spcBef>
              <a:spcAft>
                <a:spcPct val="0"/>
              </a:spcAft>
            </a:pPr>
            <a:r>
              <a:rPr lang="tr-TR" sz="2000" b="1" dirty="0" smtClean="0">
                <a:solidFill>
                  <a:srgbClr val="282828"/>
                </a:solidFill>
                <a:cs typeface="Arial" pitchFamily="34" charset="0"/>
              </a:rPr>
              <a:t>.</a:t>
            </a:r>
            <a:r>
              <a:rPr lang="tr-TR" sz="2000" dirty="0" smtClean="0">
                <a:solidFill>
                  <a:srgbClr val="282828"/>
                </a:solidFill>
                <a:cs typeface="Arial" pitchFamily="34" charset="0"/>
              </a:rPr>
              <a:t> El freni indirilir. Gaz kolu ile hareket verilir.</a:t>
            </a:r>
          </a:p>
          <a:p>
            <a:pPr marL="228600" indent="-228600" defTabSz="457200" eaLnBrk="0" fontAlgn="base" hangingPunct="0">
              <a:spcBef>
                <a:spcPct val="20000"/>
              </a:spcBef>
              <a:spcAft>
                <a:spcPct val="0"/>
              </a:spcAft>
              <a:buClr>
                <a:srgbClr val="FF7E3D"/>
              </a:buClr>
              <a:buFont typeface="Arial" pitchFamily="34" charset="0"/>
              <a:buChar char="•"/>
            </a:pPr>
            <a:endParaRPr lang="tr-TR" sz="1600" dirty="0">
              <a:solidFill>
                <a:srgbClr val="282828"/>
              </a:solidFill>
              <a:cs typeface="Arial" pitchFamily="34" charset="0"/>
            </a:endParaRPr>
          </a:p>
          <a:p>
            <a:pPr marL="228600" indent="-228600" defTabSz="457200" eaLnBrk="0" fontAlgn="base" hangingPunct="0">
              <a:spcBef>
                <a:spcPct val="20000"/>
              </a:spcBef>
              <a:spcAft>
                <a:spcPct val="0"/>
              </a:spcAft>
              <a:buClr>
                <a:srgbClr val="FF7E3D"/>
              </a:buClr>
              <a:buFont typeface="Arial" pitchFamily="34" charset="0"/>
              <a:buChar char="•"/>
            </a:pPr>
            <a:endParaRPr lang="tr-TR" sz="1600" dirty="0">
              <a:solidFill>
                <a:srgbClr val="282828"/>
              </a:solidFill>
              <a:cs typeface="Arial" pitchFamily="34" charset="0"/>
            </a:endParaRPr>
          </a:p>
        </p:txBody>
      </p:sp>
    </p:spTree>
    <p:extLst>
      <p:ext uri="{BB962C8B-B14F-4D97-AF65-F5344CB8AC3E}">
        <p14:creationId xmlns:p14="http://schemas.microsoft.com/office/powerpoint/2010/main" val="13143712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7</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Rectangle 2"/>
          <p:cNvSpPr>
            <a:spLocks noChangeArrowheads="1"/>
          </p:cNvSpPr>
          <p:nvPr/>
        </p:nvSpPr>
        <p:spPr bwMode="auto">
          <a:xfrm>
            <a:off x="243327" y="1928132"/>
            <a:ext cx="11358671" cy="46198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lnSpc>
                <a:spcPct val="150000"/>
              </a:lnSpc>
              <a:spcBef>
                <a:spcPct val="0"/>
              </a:spcBef>
              <a:spcAft>
                <a:spcPct val="0"/>
              </a:spcAft>
            </a:pPr>
            <a:r>
              <a:rPr lang="tr-TR" b="1" dirty="0" smtClean="0">
                <a:solidFill>
                  <a:srgbClr val="FF0000"/>
                </a:solidFill>
                <a:ea typeface="Calibri" pitchFamily="34" charset="0"/>
                <a:cs typeface="Calibri" pitchFamily="34" charset="0"/>
              </a:rPr>
              <a:t>KULLANILIRKEN DİKKAT EDİLECEK HUSUSLAR: </a:t>
            </a:r>
          </a:p>
          <a:p>
            <a:pPr marL="342900" indent="-342900" defTabSz="457200" eaLnBrk="0" fontAlgn="base" hangingPunct="0">
              <a:lnSpc>
                <a:spcPct val="150000"/>
              </a:lnSpc>
              <a:spcBef>
                <a:spcPct val="0"/>
              </a:spcBef>
              <a:spcAft>
                <a:spcPct val="0"/>
              </a:spcAft>
              <a:buFont typeface="+mj-lt"/>
              <a:buAutoNum type="arabicPeriod"/>
            </a:pPr>
            <a:r>
              <a:rPr lang="tr-TR" dirty="0" smtClean="0">
                <a:solidFill>
                  <a:srgbClr val="282828"/>
                </a:solidFill>
                <a:cs typeface="Arial" pitchFamily="34" charset="0"/>
              </a:rPr>
              <a:t>Personel veya taşınacak yük dağılımı dengeli yapılmalıdır.</a:t>
            </a:r>
          </a:p>
          <a:p>
            <a:pPr marL="342900" indent="-342900" defTabSz="457200" eaLnBrk="0" fontAlgn="base" hangingPunct="0">
              <a:lnSpc>
                <a:spcPct val="150000"/>
              </a:lnSpc>
              <a:spcBef>
                <a:spcPct val="0"/>
              </a:spcBef>
              <a:spcAft>
                <a:spcPct val="0"/>
              </a:spcAft>
              <a:buFont typeface="+mj-lt"/>
              <a:buAutoNum type="arabicPeriod"/>
            </a:pPr>
            <a:r>
              <a:rPr lang="tr-TR" dirty="0" smtClean="0">
                <a:solidFill>
                  <a:srgbClr val="282828"/>
                </a:solidFill>
                <a:cs typeface="Arial" pitchFamily="34" charset="0"/>
              </a:rPr>
              <a:t>Vites geçişleri rölanti devrinde ve araç sabitken yapılmalıdır.</a:t>
            </a:r>
          </a:p>
          <a:p>
            <a:pPr marL="342900" indent="-342900" defTabSz="457200" eaLnBrk="0" fontAlgn="base" hangingPunct="0">
              <a:lnSpc>
                <a:spcPct val="150000"/>
              </a:lnSpc>
              <a:spcBef>
                <a:spcPct val="0"/>
              </a:spcBef>
              <a:spcAft>
                <a:spcPct val="0"/>
              </a:spcAft>
              <a:buFont typeface="+mj-lt"/>
              <a:buAutoNum type="arabicPeriod"/>
            </a:pPr>
            <a:r>
              <a:rPr lang="tr-TR" dirty="0" smtClean="0">
                <a:solidFill>
                  <a:srgbClr val="282828"/>
                </a:solidFill>
                <a:cs typeface="Arial" pitchFamily="34" charset="0"/>
              </a:rPr>
              <a:t>Tam dönüşler hız kolu L de iken yapılmalıdır.</a:t>
            </a:r>
          </a:p>
          <a:p>
            <a:pPr marL="342900" indent="-342900" defTabSz="457200" eaLnBrk="0" fontAlgn="base" hangingPunct="0">
              <a:lnSpc>
                <a:spcPct val="150000"/>
              </a:lnSpc>
              <a:spcBef>
                <a:spcPct val="0"/>
              </a:spcBef>
              <a:spcAft>
                <a:spcPct val="0"/>
              </a:spcAft>
              <a:buFont typeface="+mj-lt"/>
              <a:buAutoNum type="arabicPeriod"/>
            </a:pPr>
            <a:r>
              <a:rPr lang="tr-TR" dirty="0" smtClean="0">
                <a:solidFill>
                  <a:srgbClr val="282828"/>
                </a:solidFill>
                <a:cs typeface="Arial" pitchFamily="34" charset="0"/>
              </a:rPr>
              <a:t>Karada mutlaka emniyet kemeri takılmalı, suda kullanılacağı zaman emniyet kemeri takılmamalıdır.</a:t>
            </a:r>
          </a:p>
          <a:p>
            <a:pPr marL="342900" indent="-342900" defTabSz="457200" eaLnBrk="0" fontAlgn="base" hangingPunct="0">
              <a:lnSpc>
                <a:spcPct val="150000"/>
              </a:lnSpc>
              <a:spcBef>
                <a:spcPct val="0"/>
              </a:spcBef>
              <a:spcAft>
                <a:spcPct val="0"/>
              </a:spcAft>
              <a:buFont typeface="+mj-lt"/>
              <a:buAutoNum type="arabicPeriod"/>
            </a:pPr>
            <a:r>
              <a:rPr lang="tr-TR" dirty="0" smtClean="0">
                <a:solidFill>
                  <a:srgbClr val="282828"/>
                </a:solidFill>
                <a:cs typeface="Arial" pitchFamily="34" charset="0"/>
              </a:rPr>
              <a:t>Suda kullanılacağı zaman Üst Kabin ve Palet çıkarılmalıdır.</a:t>
            </a:r>
          </a:p>
          <a:p>
            <a:pPr marL="342900" indent="-342900" defTabSz="457200" eaLnBrk="0" fontAlgn="base" hangingPunct="0">
              <a:lnSpc>
                <a:spcPct val="150000"/>
              </a:lnSpc>
              <a:spcBef>
                <a:spcPct val="0"/>
              </a:spcBef>
              <a:spcAft>
                <a:spcPct val="0"/>
              </a:spcAft>
              <a:buFont typeface="+mj-lt"/>
              <a:buAutoNum type="arabicPeriod"/>
            </a:pPr>
            <a:r>
              <a:rPr lang="tr-TR" dirty="0" smtClean="0">
                <a:solidFill>
                  <a:srgbClr val="282828"/>
                </a:solidFill>
                <a:cs typeface="Arial" pitchFamily="34" charset="0"/>
              </a:rPr>
              <a:t>Araç suda kullanılacağı zaman personel mutlaka can yeleği takmalıdır.</a:t>
            </a:r>
          </a:p>
          <a:p>
            <a:pPr marL="342900" indent="-342900" defTabSz="457200" eaLnBrk="0" fontAlgn="base" hangingPunct="0">
              <a:lnSpc>
                <a:spcPct val="150000"/>
              </a:lnSpc>
              <a:spcBef>
                <a:spcPct val="0"/>
              </a:spcBef>
              <a:spcAft>
                <a:spcPct val="0"/>
              </a:spcAft>
              <a:buFont typeface="+mj-lt"/>
              <a:buAutoNum type="arabicPeriod"/>
            </a:pPr>
            <a:r>
              <a:rPr lang="tr-TR" dirty="0" smtClean="0">
                <a:solidFill>
                  <a:srgbClr val="282828"/>
                </a:solidFill>
                <a:cs typeface="Arial" pitchFamily="34" charset="0"/>
              </a:rPr>
              <a:t>Araç sadece durgun suda kullanılabilir.</a:t>
            </a:r>
          </a:p>
          <a:p>
            <a:pPr marL="342900" indent="-342900" defTabSz="457200" eaLnBrk="0" fontAlgn="base" hangingPunct="0">
              <a:lnSpc>
                <a:spcPct val="150000"/>
              </a:lnSpc>
              <a:spcBef>
                <a:spcPct val="0"/>
              </a:spcBef>
              <a:spcAft>
                <a:spcPct val="0"/>
              </a:spcAft>
              <a:buFont typeface="+mj-lt"/>
              <a:buAutoNum type="arabicPeriod"/>
            </a:pPr>
            <a:r>
              <a:rPr lang="tr-TR" dirty="0" smtClean="0">
                <a:solidFill>
                  <a:srgbClr val="282828"/>
                </a:solidFill>
                <a:cs typeface="Arial" pitchFamily="34" charset="0"/>
              </a:rPr>
              <a:t>Araç su içinde iken ön göğüste bulunan düğme ile su tahliye motoru çalıştırılmalıdır.</a:t>
            </a:r>
          </a:p>
          <a:p>
            <a:pPr marL="342900" indent="-342900" defTabSz="457200" eaLnBrk="0" fontAlgn="base" hangingPunct="0">
              <a:lnSpc>
                <a:spcPct val="150000"/>
              </a:lnSpc>
              <a:spcBef>
                <a:spcPct val="0"/>
              </a:spcBef>
              <a:spcAft>
                <a:spcPct val="0"/>
              </a:spcAft>
              <a:buFont typeface="+mj-lt"/>
              <a:buAutoNum type="arabicPeriod"/>
            </a:pPr>
            <a:r>
              <a:rPr lang="tr-TR" dirty="0" smtClean="0">
                <a:solidFill>
                  <a:srgbClr val="282828"/>
                </a:solidFill>
                <a:cs typeface="Arial" pitchFamily="34" charset="0"/>
              </a:rPr>
              <a:t>Araç arazide yan geçişlerde kullanılırken </a:t>
            </a:r>
            <a:r>
              <a:rPr lang="tr-TR" dirty="0" err="1" smtClean="0">
                <a:solidFill>
                  <a:srgbClr val="282828"/>
                </a:solidFill>
                <a:cs typeface="Arial" pitchFamily="34" charset="0"/>
              </a:rPr>
              <a:t>max</a:t>
            </a:r>
            <a:r>
              <a:rPr lang="tr-TR" dirty="0" smtClean="0">
                <a:solidFill>
                  <a:srgbClr val="282828"/>
                </a:solidFill>
                <a:cs typeface="Arial" pitchFamily="34" charset="0"/>
              </a:rPr>
              <a:t>. 45 derece, dikey çıkışlarda kullanılırken </a:t>
            </a:r>
            <a:r>
              <a:rPr lang="tr-TR" dirty="0" err="1" smtClean="0">
                <a:solidFill>
                  <a:srgbClr val="282828"/>
                </a:solidFill>
                <a:cs typeface="Arial" pitchFamily="34" charset="0"/>
              </a:rPr>
              <a:t>max</a:t>
            </a:r>
            <a:r>
              <a:rPr lang="tr-TR" dirty="0" smtClean="0">
                <a:solidFill>
                  <a:srgbClr val="282828"/>
                </a:solidFill>
                <a:cs typeface="Arial" pitchFamily="34" charset="0"/>
              </a:rPr>
              <a:t>. 60 dereceyi aşmamalıdır.</a:t>
            </a:r>
          </a:p>
          <a:p>
            <a:pPr marL="342900" indent="-342900" defTabSz="457200" eaLnBrk="0" fontAlgn="base" hangingPunct="0">
              <a:lnSpc>
                <a:spcPct val="150000"/>
              </a:lnSpc>
              <a:spcBef>
                <a:spcPct val="0"/>
              </a:spcBef>
              <a:spcAft>
                <a:spcPct val="0"/>
              </a:spcAft>
              <a:buFont typeface="+mj-lt"/>
              <a:buAutoNum type="arabicPeriod"/>
            </a:pPr>
            <a:r>
              <a:rPr lang="tr-TR" dirty="0" smtClean="0">
                <a:solidFill>
                  <a:srgbClr val="282828"/>
                </a:solidFill>
                <a:cs typeface="Arial" pitchFamily="34" charset="0"/>
              </a:rPr>
              <a:t>Ön vinç çekme kapasitesi 500 Kg. olup aracın arka kısmına da takılabilmektedir.</a:t>
            </a:r>
          </a:p>
        </p:txBody>
      </p:sp>
      <p:pic>
        <p:nvPicPr>
          <p:cNvPr id="2" name="Resim 1"/>
          <p:cNvPicPr>
            <a:picLocks noChangeAspect="1"/>
          </p:cNvPicPr>
          <p:nvPr/>
        </p:nvPicPr>
        <p:blipFill>
          <a:blip r:embed="rId3"/>
          <a:stretch>
            <a:fillRect/>
          </a:stretch>
        </p:blipFill>
        <p:spPr>
          <a:xfrm>
            <a:off x="4051154" y="1385141"/>
            <a:ext cx="3353091" cy="646232"/>
          </a:xfrm>
          <a:prstGeom prst="rect">
            <a:avLst/>
          </a:prstGeom>
        </p:spPr>
      </p:pic>
    </p:spTree>
    <p:extLst>
      <p:ext uri="{BB962C8B-B14F-4D97-AF65-F5344CB8AC3E}">
        <p14:creationId xmlns:p14="http://schemas.microsoft.com/office/powerpoint/2010/main" val="20234491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8</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Dikdörtgen 7"/>
          <p:cNvSpPr/>
          <p:nvPr/>
        </p:nvSpPr>
        <p:spPr>
          <a:xfrm>
            <a:off x="4736153" y="1485729"/>
            <a:ext cx="1977849" cy="461665"/>
          </a:xfrm>
          <a:prstGeom prst="rect">
            <a:avLst/>
          </a:prstGeom>
        </p:spPr>
        <p:txBody>
          <a:bodyPr wrap="none">
            <a:spAutoFit/>
          </a:bodyPr>
          <a:lstStyle/>
          <a:p>
            <a:pPr defTabSz="457200" eaLnBrk="0" fontAlgn="base" hangingPunct="0">
              <a:spcBef>
                <a:spcPct val="0"/>
              </a:spcBef>
              <a:spcAft>
                <a:spcPct val="0"/>
              </a:spcAft>
            </a:pPr>
            <a:r>
              <a:rPr lang="tr-TR" sz="2400" b="1" dirty="0">
                <a:cs typeface="Arial" pitchFamily="34" charset="0"/>
              </a:rPr>
              <a:t>KAR MOTORU</a:t>
            </a:r>
            <a:endParaRPr lang="tr-TR" sz="2400" dirty="0">
              <a:cs typeface="Arial" pitchFamily="34" charset="0"/>
            </a:endParaRPr>
          </a:p>
        </p:txBody>
      </p:sp>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454" y="1975421"/>
            <a:ext cx="5044746" cy="3831742"/>
          </a:xfrm>
          <a:prstGeom prst="rect">
            <a:avLst/>
          </a:prstGeom>
        </p:spPr>
      </p:pic>
      <p:sp>
        <p:nvSpPr>
          <p:cNvPr id="12" name="2 İçerik Yer Tutucusu"/>
          <p:cNvSpPr txBox="1">
            <a:spLocks/>
          </p:cNvSpPr>
          <p:nvPr/>
        </p:nvSpPr>
        <p:spPr>
          <a:xfrm>
            <a:off x="5537200" y="2771909"/>
            <a:ext cx="6171429" cy="3035254"/>
          </a:xfrm>
          <a:prstGeom prst="rect">
            <a:avLst/>
          </a:prstGeom>
        </p:spPr>
        <p:txBody>
          <a:bodyPr/>
          <a:lstStyle/>
          <a:p>
            <a:pPr marL="228600" indent="-228600" defTabSz="457200" eaLnBrk="0" fontAlgn="base" hangingPunct="0">
              <a:lnSpc>
                <a:spcPct val="150000"/>
              </a:lnSpc>
              <a:spcBef>
                <a:spcPct val="20000"/>
              </a:spcBef>
              <a:spcAft>
                <a:spcPct val="0"/>
              </a:spcAft>
              <a:buClr>
                <a:srgbClr val="FF7E3D"/>
              </a:buClr>
            </a:pPr>
            <a:r>
              <a:rPr lang="tr-TR" sz="1600" dirty="0" smtClean="0">
                <a:solidFill>
                  <a:srgbClr val="282828"/>
                </a:solidFill>
                <a:cs typeface="Arial" pitchFamily="34" charset="0"/>
              </a:rPr>
              <a:t>	</a:t>
            </a:r>
            <a:r>
              <a:rPr lang="tr-TR" sz="2000" dirty="0" smtClean="0">
                <a:solidFill>
                  <a:srgbClr val="282828"/>
                </a:solidFill>
                <a:cs typeface="Arial" pitchFamily="34" charset="0"/>
              </a:rPr>
              <a:t>	Karda  arama ve kurtarma çalışmalarında kullanılır. Her il ve birlik müdürlüğünde farklı tip ve modeller mevcuttur. Buna istinaden kullanımı ve teknik özellikleri marka ve modeline göre değişiklik göstermektedir.</a:t>
            </a:r>
          </a:p>
          <a:p>
            <a:pPr marL="228600" indent="-228600" defTabSz="457200" eaLnBrk="0" fontAlgn="base" hangingPunct="0">
              <a:lnSpc>
                <a:spcPct val="150000"/>
              </a:lnSpc>
              <a:spcBef>
                <a:spcPct val="20000"/>
              </a:spcBef>
              <a:spcAft>
                <a:spcPct val="0"/>
              </a:spcAft>
              <a:buClr>
                <a:srgbClr val="FF7E3D"/>
              </a:buClr>
            </a:pPr>
            <a:endParaRPr lang="tr-TR" sz="1600" dirty="0">
              <a:solidFill>
                <a:srgbClr val="282828"/>
              </a:solidFill>
              <a:cs typeface="Arial" pitchFamily="34" charset="0"/>
            </a:endParaRPr>
          </a:p>
        </p:txBody>
      </p:sp>
    </p:spTree>
    <p:extLst>
      <p:ext uri="{BB962C8B-B14F-4D97-AF65-F5344CB8AC3E}">
        <p14:creationId xmlns:p14="http://schemas.microsoft.com/office/powerpoint/2010/main" val="22126060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3668</Words>
  <Application>Microsoft Office PowerPoint</Application>
  <PresentationFormat>Özel</PresentationFormat>
  <Paragraphs>400</Paragraphs>
  <Slides>56</Slides>
  <Notes>0</Notes>
  <HiddenSlides>0</HiddenSlides>
  <MMClips>0</MMClips>
  <ScaleCrop>false</ScaleCrop>
  <HeadingPairs>
    <vt:vector size="6" baseType="variant">
      <vt:variant>
        <vt:lpstr>Tema</vt:lpstr>
      </vt:variant>
      <vt:variant>
        <vt:i4>3</vt:i4>
      </vt:variant>
      <vt:variant>
        <vt:lpstr>Katıştırılmış OLE Hizmet Programları</vt:lpstr>
      </vt:variant>
      <vt:variant>
        <vt:i4>1</vt:i4>
      </vt:variant>
      <vt:variant>
        <vt:lpstr>Slayt Başlıkları</vt:lpstr>
      </vt:variant>
      <vt:variant>
        <vt:i4>56</vt:i4>
      </vt:variant>
    </vt:vector>
  </HeadingPairs>
  <TitlesOfParts>
    <vt:vector size="60" baseType="lpstr">
      <vt:lpstr>Office Teması</vt:lpstr>
      <vt:lpstr>1_Office Teması</vt:lpstr>
      <vt:lpstr>2_Office Teması</vt:lpstr>
      <vt:lpstr>Slayt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DOMUZ DAMI</vt:lpstr>
      <vt:lpstr>A) PLASTİK VE POLİÜRETAN MALZEME</vt:lpstr>
      <vt:lpstr>B) MEKANİK DESTEKLER</vt:lpstr>
      <vt:lpstr>C) HİDROLİK DESTEK MALZEMELERİ</vt:lpstr>
      <vt:lpstr>D) KRİKOLAR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Rafet BASAK</dc:creator>
  <cp:lastModifiedBy>Dell</cp:lastModifiedBy>
  <cp:revision>67</cp:revision>
  <dcterms:created xsi:type="dcterms:W3CDTF">2019-01-07T10:57:45Z</dcterms:created>
  <dcterms:modified xsi:type="dcterms:W3CDTF">2019-05-04T18:52:18Z</dcterms:modified>
</cp:coreProperties>
</file>