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56"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4660"/>
  </p:normalViewPr>
  <p:slideViewPr>
    <p:cSldViewPr snapToGrid="0">
      <p:cViewPr>
        <p:scale>
          <a:sx n="75" d="100"/>
          <a:sy n="75" d="100"/>
        </p:scale>
        <p:origin x="-1205"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CF1A5-85E8-4409-918F-A37B5C7014DA}" type="doc">
      <dgm:prSet loTypeId="urn:microsoft.com/office/officeart/2005/8/layout/venn1" loCatId="relationship" qsTypeId="urn:microsoft.com/office/officeart/2005/8/quickstyle/simple1" qsCatId="simple" csTypeId="urn:microsoft.com/office/officeart/2005/8/colors/accent3_2" csCatId="accent3" phldr="1"/>
      <dgm:spPr/>
      <dgm:t>
        <a:bodyPr/>
        <a:lstStyle/>
        <a:p>
          <a:endParaRPr lang="tr-TR"/>
        </a:p>
      </dgm:t>
    </dgm:pt>
    <dgm:pt modelId="{495AC1B0-407D-4001-A4FD-1402FC72FE4B}">
      <dgm:prSet custT="1"/>
      <dgm:spPr/>
      <dgm:t>
        <a:bodyPr/>
        <a:lstStyle/>
        <a:p>
          <a:pPr rtl="0"/>
          <a:r>
            <a:rPr lang="tr-TR" sz="1800" b="0" dirty="0" smtClean="0">
              <a:latin typeface="Calibri" panose="020F0502020204030204" pitchFamily="34" charset="0"/>
              <a:ea typeface="Verdana" pitchFamily="34" charset="0"/>
              <a:cs typeface="Times New Roman" pitchFamily="18" charset="0"/>
            </a:rPr>
            <a:t>Yangın anı </a:t>
          </a:r>
          <a:endParaRPr lang="tr-TR" sz="1800" b="0" dirty="0">
            <a:latin typeface="Calibri" panose="020F0502020204030204" pitchFamily="34" charset="0"/>
            <a:ea typeface="Verdana" pitchFamily="34" charset="0"/>
            <a:cs typeface="Times New Roman" pitchFamily="18" charset="0"/>
          </a:endParaRPr>
        </a:p>
      </dgm:t>
    </dgm:pt>
    <dgm:pt modelId="{A2F657D5-228E-4101-B4BD-D63DC29703F0}" type="parTrans" cxnId="{9A25E976-F45C-405A-BCBF-BDBF3D3FADC0}">
      <dgm:prSet/>
      <dgm:spPr/>
      <dgm:t>
        <a:bodyPr/>
        <a:lstStyle/>
        <a:p>
          <a:endParaRPr lang="tr-TR" sz="1800" b="0">
            <a:solidFill>
              <a:schemeClr val="tx1"/>
            </a:solidFill>
            <a:latin typeface="Calibri" panose="020F0502020204030204" pitchFamily="34" charset="0"/>
            <a:cs typeface="Times New Roman" pitchFamily="18" charset="0"/>
          </a:endParaRPr>
        </a:p>
      </dgm:t>
    </dgm:pt>
    <dgm:pt modelId="{D8D7E622-F060-4BCF-AA71-EED893669C11}" type="sibTrans" cxnId="{9A25E976-F45C-405A-BCBF-BDBF3D3FADC0}">
      <dgm:prSet/>
      <dgm:spPr/>
      <dgm:t>
        <a:bodyPr/>
        <a:lstStyle/>
        <a:p>
          <a:endParaRPr lang="tr-TR" sz="1800" b="0">
            <a:solidFill>
              <a:schemeClr val="tx1"/>
            </a:solidFill>
            <a:latin typeface="Calibri" panose="020F0502020204030204" pitchFamily="34" charset="0"/>
            <a:cs typeface="Times New Roman" pitchFamily="18" charset="0"/>
          </a:endParaRPr>
        </a:p>
      </dgm:t>
    </dgm:pt>
    <dgm:pt modelId="{CFDCC3A8-6A26-41F3-B302-B5BD461B0341}">
      <dgm:prSet custT="1"/>
      <dgm:spPr/>
      <dgm:t>
        <a:bodyPr/>
        <a:lstStyle/>
        <a:p>
          <a:pPr rtl="0"/>
          <a:r>
            <a:rPr lang="tr-TR" sz="1800" b="0" dirty="0" smtClean="0">
              <a:latin typeface="Calibri" panose="020F0502020204030204" pitchFamily="34" charset="0"/>
              <a:ea typeface="Verdana" pitchFamily="34" charset="0"/>
              <a:cs typeface="Times New Roman" pitchFamily="18" charset="0"/>
            </a:rPr>
            <a:t>Deprem sonrası</a:t>
          </a:r>
          <a:endParaRPr lang="tr-TR" sz="1800" b="0" dirty="0">
            <a:latin typeface="Calibri" panose="020F0502020204030204" pitchFamily="34" charset="0"/>
            <a:ea typeface="Verdana" pitchFamily="34" charset="0"/>
            <a:cs typeface="Times New Roman" pitchFamily="18" charset="0"/>
          </a:endParaRPr>
        </a:p>
      </dgm:t>
    </dgm:pt>
    <dgm:pt modelId="{43174888-745D-4024-A682-FFAAB5DB7549}" type="parTrans" cxnId="{A46EFE28-D734-44EF-A1DB-96BB0E93A43C}">
      <dgm:prSet/>
      <dgm:spPr/>
      <dgm:t>
        <a:bodyPr/>
        <a:lstStyle/>
        <a:p>
          <a:endParaRPr lang="tr-TR" sz="1800" b="0">
            <a:solidFill>
              <a:schemeClr val="tx1"/>
            </a:solidFill>
            <a:latin typeface="Calibri" panose="020F0502020204030204" pitchFamily="34" charset="0"/>
            <a:cs typeface="Times New Roman" pitchFamily="18" charset="0"/>
          </a:endParaRPr>
        </a:p>
      </dgm:t>
    </dgm:pt>
    <dgm:pt modelId="{A7CF6913-1AB3-48C2-80D9-A53AC2444C76}" type="sibTrans" cxnId="{A46EFE28-D734-44EF-A1DB-96BB0E93A43C}">
      <dgm:prSet/>
      <dgm:spPr/>
      <dgm:t>
        <a:bodyPr/>
        <a:lstStyle/>
        <a:p>
          <a:endParaRPr lang="tr-TR" sz="1800" b="0">
            <a:solidFill>
              <a:schemeClr val="tx1"/>
            </a:solidFill>
            <a:latin typeface="Calibri" panose="020F0502020204030204" pitchFamily="34" charset="0"/>
            <a:cs typeface="Times New Roman" pitchFamily="18" charset="0"/>
          </a:endParaRPr>
        </a:p>
      </dgm:t>
    </dgm:pt>
    <dgm:pt modelId="{A0862F0F-4549-4876-8633-3B36C103A262}">
      <dgm:prSet custT="1"/>
      <dgm:spPr/>
      <dgm:t>
        <a:bodyPr/>
        <a:lstStyle/>
        <a:p>
          <a:pPr rtl="0"/>
          <a:r>
            <a:rPr lang="tr-TR" sz="1800" b="0" dirty="0" smtClean="0">
              <a:latin typeface="Calibri" panose="020F0502020204030204" pitchFamily="34" charset="0"/>
              <a:ea typeface="Verdana" pitchFamily="34" charset="0"/>
              <a:cs typeface="Times New Roman" pitchFamily="18" charset="0"/>
            </a:rPr>
            <a:t>Patlama sonrası</a:t>
          </a:r>
          <a:endParaRPr lang="tr-TR" sz="1800" b="0" dirty="0">
            <a:latin typeface="Calibri" panose="020F0502020204030204" pitchFamily="34" charset="0"/>
            <a:ea typeface="Verdana" pitchFamily="34" charset="0"/>
            <a:cs typeface="Times New Roman" pitchFamily="18" charset="0"/>
          </a:endParaRPr>
        </a:p>
      </dgm:t>
    </dgm:pt>
    <dgm:pt modelId="{2B133B6B-3841-4A9A-8AE6-6A81063608A0}" type="parTrans" cxnId="{84A22EAF-C107-4864-B297-B96ADD9D95F7}">
      <dgm:prSet/>
      <dgm:spPr/>
      <dgm:t>
        <a:bodyPr/>
        <a:lstStyle/>
        <a:p>
          <a:endParaRPr lang="tr-TR" sz="1800" b="0">
            <a:solidFill>
              <a:schemeClr val="tx1"/>
            </a:solidFill>
            <a:latin typeface="Calibri" panose="020F0502020204030204" pitchFamily="34" charset="0"/>
            <a:cs typeface="Times New Roman" pitchFamily="18" charset="0"/>
          </a:endParaRPr>
        </a:p>
      </dgm:t>
    </dgm:pt>
    <dgm:pt modelId="{69FE83AB-974E-48DC-B4FD-F04E72CB686B}" type="sibTrans" cxnId="{84A22EAF-C107-4864-B297-B96ADD9D95F7}">
      <dgm:prSet/>
      <dgm:spPr/>
      <dgm:t>
        <a:bodyPr/>
        <a:lstStyle/>
        <a:p>
          <a:endParaRPr lang="tr-TR" sz="1800" b="0">
            <a:solidFill>
              <a:schemeClr val="tx1"/>
            </a:solidFill>
            <a:latin typeface="Calibri" panose="020F0502020204030204" pitchFamily="34" charset="0"/>
            <a:cs typeface="Times New Roman" pitchFamily="18" charset="0"/>
          </a:endParaRPr>
        </a:p>
      </dgm:t>
    </dgm:pt>
    <dgm:pt modelId="{976F6336-9CDC-4266-BB5B-8911E8D1A0EF}">
      <dgm:prSet custT="1"/>
      <dgm:spPr/>
      <dgm:t>
        <a:bodyPr/>
        <a:lstStyle/>
        <a:p>
          <a:pPr rtl="0"/>
          <a:r>
            <a:rPr lang="tr-TR" sz="1800" b="0" dirty="0" smtClean="0">
              <a:latin typeface="Calibri" panose="020F0502020204030204" pitchFamily="34" charset="0"/>
              <a:ea typeface="Verdana" pitchFamily="34" charset="0"/>
              <a:cs typeface="Times New Roman" pitchFamily="18" charset="0"/>
            </a:rPr>
            <a:t>Sel/su baskını öncesi ve anı</a:t>
          </a:r>
          <a:endParaRPr lang="tr-TR" sz="1800" b="0" dirty="0">
            <a:latin typeface="Calibri" panose="020F0502020204030204" pitchFamily="34" charset="0"/>
            <a:ea typeface="Verdana" pitchFamily="34" charset="0"/>
            <a:cs typeface="Times New Roman" pitchFamily="18" charset="0"/>
          </a:endParaRPr>
        </a:p>
      </dgm:t>
    </dgm:pt>
    <dgm:pt modelId="{D17588F1-44F1-435A-9F43-5D4AE3719788}" type="parTrans" cxnId="{BC6E2B54-2F7F-41A5-8073-84A34150DE71}">
      <dgm:prSet/>
      <dgm:spPr/>
      <dgm:t>
        <a:bodyPr/>
        <a:lstStyle/>
        <a:p>
          <a:endParaRPr lang="tr-TR" sz="1800" b="0">
            <a:solidFill>
              <a:schemeClr val="tx1"/>
            </a:solidFill>
            <a:latin typeface="Calibri" panose="020F0502020204030204" pitchFamily="34" charset="0"/>
            <a:cs typeface="Times New Roman" pitchFamily="18" charset="0"/>
          </a:endParaRPr>
        </a:p>
      </dgm:t>
    </dgm:pt>
    <dgm:pt modelId="{A04EBEC1-F9BE-423C-9953-E43084BC4AEB}" type="sibTrans" cxnId="{BC6E2B54-2F7F-41A5-8073-84A34150DE71}">
      <dgm:prSet/>
      <dgm:spPr/>
      <dgm:t>
        <a:bodyPr/>
        <a:lstStyle/>
        <a:p>
          <a:endParaRPr lang="tr-TR" sz="1800" b="0">
            <a:solidFill>
              <a:schemeClr val="tx1"/>
            </a:solidFill>
            <a:latin typeface="Calibri" panose="020F0502020204030204" pitchFamily="34" charset="0"/>
            <a:cs typeface="Times New Roman" pitchFamily="18" charset="0"/>
          </a:endParaRPr>
        </a:p>
      </dgm:t>
    </dgm:pt>
    <dgm:pt modelId="{22495BC1-0319-4DED-A767-3E4C5EFC9296}">
      <dgm:prSet custT="1"/>
      <dgm:spPr/>
      <dgm:t>
        <a:bodyPr/>
        <a:lstStyle/>
        <a:p>
          <a:pPr rtl="0"/>
          <a:r>
            <a:rPr lang="tr-TR" sz="1800" b="0" dirty="0" smtClean="0">
              <a:latin typeface="Calibri" panose="020F0502020204030204" pitchFamily="34" charset="0"/>
              <a:ea typeface="Verdana" pitchFamily="34" charset="0"/>
              <a:cs typeface="Times New Roman" pitchFamily="18" charset="0"/>
            </a:rPr>
            <a:t>Kimyasal kazalar</a:t>
          </a:r>
          <a:endParaRPr lang="tr-TR" sz="1800" b="0" dirty="0">
            <a:latin typeface="Calibri" panose="020F0502020204030204" pitchFamily="34" charset="0"/>
            <a:ea typeface="Verdana" pitchFamily="34" charset="0"/>
            <a:cs typeface="Times New Roman" pitchFamily="18" charset="0"/>
          </a:endParaRPr>
        </a:p>
      </dgm:t>
    </dgm:pt>
    <dgm:pt modelId="{EE70ADAF-CFF3-44FB-8758-C2CEFA90ADAF}" type="parTrans" cxnId="{2CF09D29-F47D-4F94-B7B1-3B64B25715A6}">
      <dgm:prSet/>
      <dgm:spPr/>
      <dgm:t>
        <a:bodyPr/>
        <a:lstStyle/>
        <a:p>
          <a:endParaRPr lang="tr-TR" sz="1800" b="0">
            <a:solidFill>
              <a:schemeClr val="tx1"/>
            </a:solidFill>
            <a:latin typeface="Calibri" panose="020F0502020204030204" pitchFamily="34" charset="0"/>
            <a:cs typeface="Times New Roman" pitchFamily="18" charset="0"/>
          </a:endParaRPr>
        </a:p>
      </dgm:t>
    </dgm:pt>
    <dgm:pt modelId="{96280392-D519-44F6-B532-46B0EED55B64}" type="sibTrans" cxnId="{2CF09D29-F47D-4F94-B7B1-3B64B25715A6}">
      <dgm:prSet/>
      <dgm:spPr/>
      <dgm:t>
        <a:bodyPr/>
        <a:lstStyle/>
        <a:p>
          <a:endParaRPr lang="tr-TR" sz="1800" b="0">
            <a:solidFill>
              <a:schemeClr val="tx1"/>
            </a:solidFill>
            <a:latin typeface="Calibri" panose="020F0502020204030204" pitchFamily="34" charset="0"/>
            <a:cs typeface="Times New Roman" pitchFamily="18" charset="0"/>
          </a:endParaRPr>
        </a:p>
      </dgm:t>
    </dgm:pt>
    <dgm:pt modelId="{5E4918C2-70B1-4065-839E-74DD682A65B7}">
      <dgm:prSet custT="1"/>
      <dgm:spPr/>
      <dgm:t>
        <a:bodyPr/>
        <a:lstStyle/>
        <a:p>
          <a:pPr rtl="0"/>
          <a:r>
            <a:rPr lang="tr-TR" sz="1800" b="0" dirty="0" smtClean="0">
              <a:latin typeface="Calibri" panose="020F0502020204030204" pitchFamily="34" charset="0"/>
              <a:ea typeface="Verdana" pitchFamily="34" charset="0"/>
              <a:cs typeface="Times New Roman" pitchFamily="18" charset="0"/>
            </a:rPr>
            <a:t>Terör/bomba tehdidi</a:t>
          </a:r>
          <a:endParaRPr lang="tr-TR" sz="1800" b="0" dirty="0">
            <a:latin typeface="Calibri" panose="020F0502020204030204" pitchFamily="34" charset="0"/>
            <a:ea typeface="Verdana" pitchFamily="34" charset="0"/>
            <a:cs typeface="Times New Roman" pitchFamily="18" charset="0"/>
          </a:endParaRPr>
        </a:p>
      </dgm:t>
    </dgm:pt>
    <dgm:pt modelId="{52540FA7-C16F-45FE-A71C-6E57B1ECBE0F}" type="parTrans" cxnId="{57828583-8D28-46A0-A649-6ECC3F4A070D}">
      <dgm:prSet/>
      <dgm:spPr/>
      <dgm:t>
        <a:bodyPr/>
        <a:lstStyle/>
        <a:p>
          <a:endParaRPr lang="tr-TR" sz="1800" b="0">
            <a:solidFill>
              <a:schemeClr val="tx1"/>
            </a:solidFill>
            <a:latin typeface="Calibri" panose="020F0502020204030204" pitchFamily="34" charset="0"/>
            <a:cs typeface="Times New Roman" pitchFamily="18" charset="0"/>
          </a:endParaRPr>
        </a:p>
      </dgm:t>
    </dgm:pt>
    <dgm:pt modelId="{6F9413EF-186E-4E42-9A71-B12221AFA8F6}" type="sibTrans" cxnId="{57828583-8D28-46A0-A649-6ECC3F4A070D}">
      <dgm:prSet/>
      <dgm:spPr/>
      <dgm:t>
        <a:bodyPr/>
        <a:lstStyle/>
        <a:p>
          <a:endParaRPr lang="tr-TR" sz="1800" b="0">
            <a:solidFill>
              <a:schemeClr val="tx1"/>
            </a:solidFill>
            <a:latin typeface="Calibri" panose="020F0502020204030204" pitchFamily="34" charset="0"/>
            <a:cs typeface="Times New Roman" pitchFamily="18" charset="0"/>
          </a:endParaRPr>
        </a:p>
      </dgm:t>
    </dgm:pt>
    <dgm:pt modelId="{3A232A69-A634-4F4E-A327-B1FC14D9CB3D}">
      <dgm:prSet custT="1"/>
      <dgm:spPr/>
      <dgm:t>
        <a:bodyPr/>
        <a:lstStyle/>
        <a:p>
          <a:pPr rtl="0"/>
          <a:r>
            <a:rPr lang="tr-TR" sz="1800" b="0" dirty="0" smtClean="0">
              <a:latin typeface="Calibri" panose="020F0502020204030204" pitchFamily="34" charset="0"/>
              <a:ea typeface="Verdana" pitchFamily="34" charset="0"/>
              <a:cs typeface="Times New Roman" pitchFamily="18" charset="0"/>
            </a:rPr>
            <a:t>Heyelan tehlikesi</a:t>
          </a:r>
          <a:endParaRPr lang="tr-TR" sz="1800" b="0" dirty="0">
            <a:latin typeface="Calibri" panose="020F0502020204030204" pitchFamily="34" charset="0"/>
            <a:ea typeface="Verdana" pitchFamily="34" charset="0"/>
            <a:cs typeface="Times New Roman" pitchFamily="18" charset="0"/>
          </a:endParaRPr>
        </a:p>
      </dgm:t>
    </dgm:pt>
    <dgm:pt modelId="{15E0A831-3957-48AE-ADEB-4B95BA7817CB}" type="parTrans" cxnId="{82A44304-5AD5-4EB3-A4DC-12F26617C309}">
      <dgm:prSet/>
      <dgm:spPr/>
      <dgm:t>
        <a:bodyPr/>
        <a:lstStyle/>
        <a:p>
          <a:endParaRPr lang="tr-TR" sz="1800" b="0">
            <a:solidFill>
              <a:schemeClr val="tx1"/>
            </a:solidFill>
            <a:latin typeface="Calibri" panose="020F0502020204030204" pitchFamily="34" charset="0"/>
            <a:cs typeface="Times New Roman" pitchFamily="18" charset="0"/>
          </a:endParaRPr>
        </a:p>
      </dgm:t>
    </dgm:pt>
    <dgm:pt modelId="{5D3F6C9C-43FD-4403-A983-10548A2986A1}" type="sibTrans" cxnId="{82A44304-5AD5-4EB3-A4DC-12F26617C309}">
      <dgm:prSet/>
      <dgm:spPr/>
      <dgm:t>
        <a:bodyPr/>
        <a:lstStyle/>
        <a:p>
          <a:endParaRPr lang="tr-TR" sz="1800" b="0">
            <a:solidFill>
              <a:schemeClr val="tx1"/>
            </a:solidFill>
            <a:latin typeface="Calibri" panose="020F0502020204030204" pitchFamily="34" charset="0"/>
            <a:cs typeface="Times New Roman" pitchFamily="18" charset="0"/>
          </a:endParaRPr>
        </a:p>
      </dgm:t>
    </dgm:pt>
    <dgm:pt modelId="{0FBE0668-9CD7-44F1-9AF5-FFD7DA3E8EF6}">
      <dgm:prSet custT="1"/>
      <dgm:spPr/>
      <dgm:t>
        <a:bodyPr/>
        <a:lstStyle/>
        <a:p>
          <a:endParaRPr lang="tr-TR" b="0">
            <a:latin typeface="Calibri" panose="020F0502020204030204" pitchFamily="34" charset="0"/>
          </a:endParaRPr>
        </a:p>
      </dgm:t>
    </dgm:pt>
    <dgm:pt modelId="{C9F0BBA0-4A8C-4368-B8E9-9C7A2A69D33A}" type="parTrans" cxnId="{3B837F5C-E56C-4E1A-9B65-D533FEE00EF5}">
      <dgm:prSet/>
      <dgm:spPr/>
      <dgm:t>
        <a:bodyPr/>
        <a:lstStyle/>
        <a:p>
          <a:endParaRPr lang="tr-TR" b="0">
            <a:latin typeface="Calibri" panose="020F0502020204030204" pitchFamily="34" charset="0"/>
          </a:endParaRPr>
        </a:p>
      </dgm:t>
    </dgm:pt>
    <dgm:pt modelId="{ECF860A6-CD69-48C2-961A-64338A467006}" type="sibTrans" cxnId="{3B837F5C-E56C-4E1A-9B65-D533FEE00EF5}">
      <dgm:prSet/>
      <dgm:spPr/>
      <dgm:t>
        <a:bodyPr/>
        <a:lstStyle/>
        <a:p>
          <a:endParaRPr lang="tr-TR" b="0">
            <a:latin typeface="Calibri" panose="020F0502020204030204" pitchFamily="34" charset="0"/>
          </a:endParaRPr>
        </a:p>
      </dgm:t>
    </dgm:pt>
    <dgm:pt modelId="{9B8B487B-BD7B-4785-861D-0F1FB145ED8D}">
      <dgm:prSet/>
      <dgm:spPr/>
      <dgm:t>
        <a:bodyPr/>
        <a:lstStyle/>
        <a:p>
          <a:endParaRPr lang="tr-TR" b="0">
            <a:latin typeface="Calibri" panose="020F0502020204030204" pitchFamily="34" charset="0"/>
          </a:endParaRPr>
        </a:p>
      </dgm:t>
    </dgm:pt>
    <dgm:pt modelId="{F0D12A40-3D76-4997-9152-1D8E6C58FDDC}" type="parTrans" cxnId="{C83CC0E7-9086-4922-8B01-86914FBD7D49}">
      <dgm:prSet/>
      <dgm:spPr/>
      <dgm:t>
        <a:bodyPr/>
        <a:lstStyle/>
        <a:p>
          <a:endParaRPr lang="tr-TR" b="0">
            <a:latin typeface="Calibri" panose="020F0502020204030204" pitchFamily="34" charset="0"/>
          </a:endParaRPr>
        </a:p>
      </dgm:t>
    </dgm:pt>
    <dgm:pt modelId="{5928151C-8296-4741-A7F5-2DB3013B64AA}" type="sibTrans" cxnId="{C83CC0E7-9086-4922-8B01-86914FBD7D49}">
      <dgm:prSet/>
      <dgm:spPr/>
      <dgm:t>
        <a:bodyPr/>
        <a:lstStyle/>
        <a:p>
          <a:endParaRPr lang="tr-TR" b="0">
            <a:latin typeface="Calibri" panose="020F0502020204030204" pitchFamily="34" charset="0"/>
          </a:endParaRPr>
        </a:p>
      </dgm:t>
    </dgm:pt>
    <dgm:pt modelId="{6D804885-84F3-4D29-84C4-79310EA18698}" type="pres">
      <dgm:prSet presAssocID="{28ECF1A5-85E8-4409-918F-A37B5C7014DA}" presName="compositeShape" presStyleCnt="0">
        <dgm:presLayoutVars>
          <dgm:chMax val="7"/>
          <dgm:dir/>
          <dgm:resizeHandles val="exact"/>
        </dgm:presLayoutVars>
      </dgm:prSet>
      <dgm:spPr/>
      <dgm:t>
        <a:bodyPr/>
        <a:lstStyle/>
        <a:p>
          <a:endParaRPr lang="tr-TR"/>
        </a:p>
      </dgm:t>
    </dgm:pt>
    <dgm:pt modelId="{C67FE420-C27F-4745-AEF8-EC32651FFCEB}" type="pres">
      <dgm:prSet presAssocID="{495AC1B0-407D-4001-A4FD-1402FC72FE4B}" presName="circ1" presStyleLbl="vennNode1" presStyleIdx="0" presStyleCnt="7"/>
      <dgm:spPr/>
      <dgm:t>
        <a:bodyPr/>
        <a:lstStyle/>
        <a:p>
          <a:endParaRPr lang="tr-TR"/>
        </a:p>
      </dgm:t>
    </dgm:pt>
    <dgm:pt modelId="{7D6997F3-157F-47BA-B392-DC99063593E2}" type="pres">
      <dgm:prSet presAssocID="{495AC1B0-407D-4001-A4FD-1402FC72FE4B}" presName="circ1Tx" presStyleLbl="revTx" presStyleIdx="0" presStyleCnt="0" custLinFactNeighborX="-11760" custLinFactNeighborY="9160">
        <dgm:presLayoutVars>
          <dgm:chMax val="0"/>
          <dgm:chPref val="0"/>
          <dgm:bulletEnabled val="1"/>
        </dgm:presLayoutVars>
      </dgm:prSet>
      <dgm:spPr/>
      <dgm:t>
        <a:bodyPr/>
        <a:lstStyle/>
        <a:p>
          <a:endParaRPr lang="tr-TR"/>
        </a:p>
      </dgm:t>
    </dgm:pt>
    <dgm:pt modelId="{4E8A74FD-E663-47EC-B2D7-407C731B01A6}" type="pres">
      <dgm:prSet presAssocID="{CFDCC3A8-6A26-41F3-B302-B5BD461B0341}" presName="circ2" presStyleLbl="vennNode1" presStyleIdx="1" presStyleCnt="7"/>
      <dgm:spPr/>
      <dgm:t>
        <a:bodyPr/>
        <a:lstStyle/>
        <a:p>
          <a:endParaRPr lang="tr-TR"/>
        </a:p>
      </dgm:t>
    </dgm:pt>
    <dgm:pt modelId="{59D2F11F-E766-413E-9106-8627A3D8C491}" type="pres">
      <dgm:prSet presAssocID="{CFDCC3A8-6A26-41F3-B302-B5BD461B0341}" presName="circ2Tx" presStyleLbl="revTx" presStyleIdx="0" presStyleCnt="0" custLinFactNeighborX="-34221" custLinFactNeighborY="-11655">
        <dgm:presLayoutVars>
          <dgm:chMax val="0"/>
          <dgm:chPref val="0"/>
          <dgm:bulletEnabled val="1"/>
        </dgm:presLayoutVars>
      </dgm:prSet>
      <dgm:spPr/>
      <dgm:t>
        <a:bodyPr/>
        <a:lstStyle/>
        <a:p>
          <a:endParaRPr lang="tr-TR"/>
        </a:p>
      </dgm:t>
    </dgm:pt>
    <dgm:pt modelId="{1B6D06EF-21F4-471A-B2CD-AC3B681E2BD7}" type="pres">
      <dgm:prSet presAssocID="{A0862F0F-4549-4876-8633-3B36C103A262}" presName="circ3" presStyleLbl="vennNode1" presStyleIdx="2" presStyleCnt="7"/>
      <dgm:spPr/>
      <dgm:t>
        <a:bodyPr/>
        <a:lstStyle/>
        <a:p>
          <a:endParaRPr lang="tr-TR"/>
        </a:p>
      </dgm:t>
    </dgm:pt>
    <dgm:pt modelId="{3F387217-4F60-43A7-BB32-0834BCAFD3B8}" type="pres">
      <dgm:prSet presAssocID="{A0862F0F-4549-4876-8633-3B36C103A262}" presName="circ3Tx" presStyleLbl="revTx" presStyleIdx="0" presStyleCnt="0" custLinFactNeighborX="-10570" custLinFactNeighborY="-26503">
        <dgm:presLayoutVars>
          <dgm:chMax val="0"/>
          <dgm:chPref val="0"/>
          <dgm:bulletEnabled val="1"/>
        </dgm:presLayoutVars>
      </dgm:prSet>
      <dgm:spPr/>
      <dgm:t>
        <a:bodyPr/>
        <a:lstStyle/>
        <a:p>
          <a:endParaRPr lang="tr-TR"/>
        </a:p>
      </dgm:t>
    </dgm:pt>
    <dgm:pt modelId="{5D28EDF6-F1B6-477D-8EAC-0DCBBCF1DF96}" type="pres">
      <dgm:prSet presAssocID="{976F6336-9CDC-4266-BB5B-8911E8D1A0EF}" presName="circ4" presStyleLbl="vennNode1" presStyleIdx="3" presStyleCnt="7"/>
      <dgm:spPr/>
      <dgm:t>
        <a:bodyPr/>
        <a:lstStyle/>
        <a:p>
          <a:endParaRPr lang="tr-TR"/>
        </a:p>
      </dgm:t>
    </dgm:pt>
    <dgm:pt modelId="{B05128EE-E591-4224-B7A2-77C19BDBA276}" type="pres">
      <dgm:prSet presAssocID="{976F6336-9CDC-4266-BB5B-8911E8D1A0EF}" presName="circ4Tx" presStyleLbl="revTx" presStyleIdx="0" presStyleCnt="0" custScaleX="119090" custLinFactNeighborX="19664" custLinFactNeighborY="-42981">
        <dgm:presLayoutVars>
          <dgm:chMax val="0"/>
          <dgm:chPref val="0"/>
          <dgm:bulletEnabled val="1"/>
        </dgm:presLayoutVars>
      </dgm:prSet>
      <dgm:spPr/>
      <dgm:t>
        <a:bodyPr/>
        <a:lstStyle/>
        <a:p>
          <a:endParaRPr lang="tr-TR"/>
        </a:p>
      </dgm:t>
    </dgm:pt>
    <dgm:pt modelId="{BF65EC47-181F-4BDF-9E11-C3DCEF74E7E5}" type="pres">
      <dgm:prSet presAssocID="{22495BC1-0319-4DED-A767-3E4C5EFC9296}" presName="circ5" presStyleLbl="vennNode1" presStyleIdx="4" presStyleCnt="7"/>
      <dgm:spPr/>
      <dgm:t>
        <a:bodyPr/>
        <a:lstStyle/>
        <a:p>
          <a:endParaRPr lang="tr-TR"/>
        </a:p>
      </dgm:t>
    </dgm:pt>
    <dgm:pt modelId="{887531D7-DC0E-48CB-82BF-469690F704B1}" type="pres">
      <dgm:prSet presAssocID="{22495BC1-0319-4DED-A767-3E4C5EFC9296}" presName="circ5Tx" presStyleLbl="revTx" presStyleIdx="0" presStyleCnt="0" custScaleX="115107" custLinFactNeighborX="-17640" custLinFactNeighborY="-40896">
        <dgm:presLayoutVars>
          <dgm:chMax val="0"/>
          <dgm:chPref val="0"/>
          <dgm:bulletEnabled val="1"/>
        </dgm:presLayoutVars>
      </dgm:prSet>
      <dgm:spPr/>
      <dgm:t>
        <a:bodyPr/>
        <a:lstStyle/>
        <a:p>
          <a:endParaRPr lang="tr-TR"/>
        </a:p>
      </dgm:t>
    </dgm:pt>
    <dgm:pt modelId="{9902ABD5-BA52-4AFA-AD77-7DAAB3E36F29}" type="pres">
      <dgm:prSet presAssocID="{5E4918C2-70B1-4065-839E-74DD682A65B7}" presName="circ6" presStyleLbl="vennNode1" presStyleIdx="5" presStyleCnt="7"/>
      <dgm:spPr/>
      <dgm:t>
        <a:bodyPr/>
        <a:lstStyle/>
        <a:p>
          <a:endParaRPr lang="tr-TR"/>
        </a:p>
      </dgm:t>
    </dgm:pt>
    <dgm:pt modelId="{A9827722-6D7E-4239-BD41-CC1F63DA7168}" type="pres">
      <dgm:prSet presAssocID="{5E4918C2-70B1-4065-839E-74DD682A65B7}" presName="circ6Tx" presStyleLbl="revTx" presStyleIdx="0" presStyleCnt="0" custScaleX="115176" custLinFactNeighborX="3171" custLinFactNeighborY="-23385">
        <dgm:presLayoutVars>
          <dgm:chMax val="0"/>
          <dgm:chPref val="0"/>
          <dgm:bulletEnabled val="1"/>
        </dgm:presLayoutVars>
      </dgm:prSet>
      <dgm:spPr/>
      <dgm:t>
        <a:bodyPr/>
        <a:lstStyle/>
        <a:p>
          <a:endParaRPr lang="tr-TR"/>
        </a:p>
      </dgm:t>
    </dgm:pt>
    <dgm:pt modelId="{FBB653FD-5141-4164-AC3D-F03D935CB0F0}" type="pres">
      <dgm:prSet presAssocID="{3A232A69-A634-4F4E-A327-B1FC14D9CB3D}" presName="circ7" presStyleLbl="vennNode1" presStyleIdx="6" presStyleCnt="7"/>
      <dgm:spPr/>
      <dgm:t>
        <a:bodyPr/>
        <a:lstStyle/>
        <a:p>
          <a:endParaRPr lang="tr-TR"/>
        </a:p>
      </dgm:t>
    </dgm:pt>
    <dgm:pt modelId="{7B9D60C0-3EB2-41CA-BC41-DBEC3089CDED}" type="pres">
      <dgm:prSet presAssocID="{3A232A69-A634-4F4E-A327-B1FC14D9CB3D}" presName="circ7Tx" presStyleLbl="revTx" presStyleIdx="0" presStyleCnt="0" custLinFactNeighborX="20740" custLinFactNeighborY="-4995">
        <dgm:presLayoutVars>
          <dgm:chMax val="0"/>
          <dgm:chPref val="0"/>
          <dgm:bulletEnabled val="1"/>
        </dgm:presLayoutVars>
      </dgm:prSet>
      <dgm:spPr/>
      <dgm:t>
        <a:bodyPr/>
        <a:lstStyle/>
        <a:p>
          <a:endParaRPr lang="tr-TR"/>
        </a:p>
      </dgm:t>
    </dgm:pt>
  </dgm:ptLst>
  <dgm:cxnLst>
    <dgm:cxn modelId="{FBEBA7F3-F9D5-42E9-A686-8A86074E7E3E}" type="presOf" srcId="{3A232A69-A634-4F4E-A327-B1FC14D9CB3D}" destId="{7B9D60C0-3EB2-41CA-BC41-DBEC3089CDED}" srcOrd="0" destOrd="0" presId="urn:microsoft.com/office/officeart/2005/8/layout/venn1"/>
    <dgm:cxn modelId="{82A44304-5AD5-4EB3-A4DC-12F26617C309}" srcId="{28ECF1A5-85E8-4409-918F-A37B5C7014DA}" destId="{3A232A69-A634-4F4E-A327-B1FC14D9CB3D}" srcOrd="6" destOrd="0" parTransId="{15E0A831-3957-48AE-ADEB-4B95BA7817CB}" sibTransId="{5D3F6C9C-43FD-4403-A983-10548A2986A1}"/>
    <dgm:cxn modelId="{BC6E2B54-2F7F-41A5-8073-84A34150DE71}" srcId="{28ECF1A5-85E8-4409-918F-A37B5C7014DA}" destId="{976F6336-9CDC-4266-BB5B-8911E8D1A0EF}" srcOrd="3" destOrd="0" parTransId="{D17588F1-44F1-435A-9F43-5D4AE3719788}" sibTransId="{A04EBEC1-F9BE-423C-9953-E43084BC4AEB}"/>
    <dgm:cxn modelId="{4938F4B0-FBEB-4A02-BCDB-F5645A851E90}" type="presOf" srcId="{976F6336-9CDC-4266-BB5B-8911E8D1A0EF}" destId="{B05128EE-E591-4224-B7A2-77C19BDBA276}" srcOrd="0" destOrd="0" presId="urn:microsoft.com/office/officeart/2005/8/layout/venn1"/>
    <dgm:cxn modelId="{1ACB1AC5-10F6-4558-A8FC-60F0DED8A4DA}" type="presOf" srcId="{495AC1B0-407D-4001-A4FD-1402FC72FE4B}" destId="{7D6997F3-157F-47BA-B392-DC99063593E2}" srcOrd="0" destOrd="0" presId="urn:microsoft.com/office/officeart/2005/8/layout/venn1"/>
    <dgm:cxn modelId="{84A22EAF-C107-4864-B297-B96ADD9D95F7}" srcId="{28ECF1A5-85E8-4409-918F-A37B5C7014DA}" destId="{A0862F0F-4549-4876-8633-3B36C103A262}" srcOrd="2" destOrd="0" parTransId="{2B133B6B-3841-4A9A-8AE6-6A81063608A0}" sibTransId="{69FE83AB-974E-48DC-B4FD-F04E72CB686B}"/>
    <dgm:cxn modelId="{3B837F5C-E56C-4E1A-9B65-D533FEE00EF5}" srcId="{28ECF1A5-85E8-4409-918F-A37B5C7014DA}" destId="{0FBE0668-9CD7-44F1-9AF5-FFD7DA3E8EF6}" srcOrd="7" destOrd="0" parTransId="{C9F0BBA0-4A8C-4368-B8E9-9C7A2A69D33A}" sibTransId="{ECF860A6-CD69-48C2-961A-64338A467006}"/>
    <dgm:cxn modelId="{9A25E976-F45C-405A-BCBF-BDBF3D3FADC0}" srcId="{28ECF1A5-85E8-4409-918F-A37B5C7014DA}" destId="{495AC1B0-407D-4001-A4FD-1402FC72FE4B}" srcOrd="0" destOrd="0" parTransId="{A2F657D5-228E-4101-B4BD-D63DC29703F0}" sibTransId="{D8D7E622-F060-4BCF-AA71-EED893669C11}"/>
    <dgm:cxn modelId="{1D658EB9-8631-4572-ADB9-D705D978BD88}" type="presOf" srcId="{5E4918C2-70B1-4065-839E-74DD682A65B7}" destId="{A9827722-6D7E-4239-BD41-CC1F63DA7168}" srcOrd="0" destOrd="0" presId="urn:microsoft.com/office/officeart/2005/8/layout/venn1"/>
    <dgm:cxn modelId="{F88CC3A7-1DE1-4704-A0E6-DEF890A9501F}" type="presOf" srcId="{28ECF1A5-85E8-4409-918F-A37B5C7014DA}" destId="{6D804885-84F3-4D29-84C4-79310EA18698}" srcOrd="0" destOrd="0" presId="urn:microsoft.com/office/officeart/2005/8/layout/venn1"/>
    <dgm:cxn modelId="{28C47006-BA9A-496E-B865-A5240E0E7256}" type="presOf" srcId="{CFDCC3A8-6A26-41F3-B302-B5BD461B0341}" destId="{59D2F11F-E766-413E-9106-8627A3D8C491}" srcOrd="0" destOrd="0" presId="urn:microsoft.com/office/officeart/2005/8/layout/venn1"/>
    <dgm:cxn modelId="{57828583-8D28-46A0-A649-6ECC3F4A070D}" srcId="{28ECF1A5-85E8-4409-918F-A37B5C7014DA}" destId="{5E4918C2-70B1-4065-839E-74DD682A65B7}" srcOrd="5" destOrd="0" parTransId="{52540FA7-C16F-45FE-A71C-6E57B1ECBE0F}" sibTransId="{6F9413EF-186E-4E42-9A71-B12221AFA8F6}"/>
    <dgm:cxn modelId="{2CF09D29-F47D-4F94-B7B1-3B64B25715A6}" srcId="{28ECF1A5-85E8-4409-918F-A37B5C7014DA}" destId="{22495BC1-0319-4DED-A767-3E4C5EFC9296}" srcOrd="4" destOrd="0" parTransId="{EE70ADAF-CFF3-44FB-8758-C2CEFA90ADAF}" sibTransId="{96280392-D519-44F6-B532-46B0EED55B64}"/>
    <dgm:cxn modelId="{C83CC0E7-9086-4922-8B01-86914FBD7D49}" srcId="{28ECF1A5-85E8-4409-918F-A37B5C7014DA}" destId="{9B8B487B-BD7B-4785-861D-0F1FB145ED8D}" srcOrd="8" destOrd="0" parTransId="{F0D12A40-3D76-4997-9152-1D8E6C58FDDC}" sibTransId="{5928151C-8296-4741-A7F5-2DB3013B64AA}"/>
    <dgm:cxn modelId="{A46EFE28-D734-44EF-A1DB-96BB0E93A43C}" srcId="{28ECF1A5-85E8-4409-918F-A37B5C7014DA}" destId="{CFDCC3A8-6A26-41F3-B302-B5BD461B0341}" srcOrd="1" destOrd="0" parTransId="{43174888-745D-4024-A682-FFAAB5DB7549}" sibTransId="{A7CF6913-1AB3-48C2-80D9-A53AC2444C76}"/>
    <dgm:cxn modelId="{EF2B6889-9D49-431F-A146-46CDE7C0DE4D}" type="presOf" srcId="{A0862F0F-4549-4876-8633-3B36C103A262}" destId="{3F387217-4F60-43A7-BB32-0834BCAFD3B8}" srcOrd="0" destOrd="0" presId="urn:microsoft.com/office/officeart/2005/8/layout/venn1"/>
    <dgm:cxn modelId="{96D1E025-DD32-4882-8CB2-7156754E8C16}" type="presOf" srcId="{22495BC1-0319-4DED-A767-3E4C5EFC9296}" destId="{887531D7-DC0E-48CB-82BF-469690F704B1}" srcOrd="0" destOrd="0" presId="urn:microsoft.com/office/officeart/2005/8/layout/venn1"/>
    <dgm:cxn modelId="{379CCD18-327A-4105-8CDD-32D2A9B75412}" type="presParOf" srcId="{6D804885-84F3-4D29-84C4-79310EA18698}" destId="{C67FE420-C27F-4745-AEF8-EC32651FFCEB}" srcOrd="0" destOrd="0" presId="urn:microsoft.com/office/officeart/2005/8/layout/venn1"/>
    <dgm:cxn modelId="{6CB86C97-1429-4F0C-A169-AFA52F533727}" type="presParOf" srcId="{6D804885-84F3-4D29-84C4-79310EA18698}" destId="{7D6997F3-157F-47BA-B392-DC99063593E2}" srcOrd="1" destOrd="0" presId="urn:microsoft.com/office/officeart/2005/8/layout/venn1"/>
    <dgm:cxn modelId="{3797E01D-E493-4187-8792-EF7BA2784A00}" type="presParOf" srcId="{6D804885-84F3-4D29-84C4-79310EA18698}" destId="{4E8A74FD-E663-47EC-B2D7-407C731B01A6}" srcOrd="2" destOrd="0" presId="urn:microsoft.com/office/officeart/2005/8/layout/venn1"/>
    <dgm:cxn modelId="{60F90DF0-DDDD-457F-8917-F893755F55AD}" type="presParOf" srcId="{6D804885-84F3-4D29-84C4-79310EA18698}" destId="{59D2F11F-E766-413E-9106-8627A3D8C491}" srcOrd="3" destOrd="0" presId="urn:microsoft.com/office/officeart/2005/8/layout/venn1"/>
    <dgm:cxn modelId="{BC81A53A-7E6F-4751-9310-E69CE9F8AD25}" type="presParOf" srcId="{6D804885-84F3-4D29-84C4-79310EA18698}" destId="{1B6D06EF-21F4-471A-B2CD-AC3B681E2BD7}" srcOrd="4" destOrd="0" presId="urn:microsoft.com/office/officeart/2005/8/layout/venn1"/>
    <dgm:cxn modelId="{2753B0E3-AB27-4669-8B26-1D72AF8A4C45}" type="presParOf" srcId="{6D804885-84F3-4D29-84C4-79310EA18698}" destId="{3F387217-4F60-43A7-BB32-0834BCAFD3B8}" srcOrd="5" destOrd="0" presId="urn:microsoft.com/office/officeart/2005/8/layout/venn1"/>
    <dgm:cxn modelId="{389C3E3B-0234-466F-AD42-8B487288E9AE}" type="presParOf" srcId="{6D804885-84F3-4D29-84C4-79310EA18698}" destId="{5D28EDF6-F1B6-477D-8EAC-0DCBBCF1DF96}" srcOrd="6" destOrd="0" presId="urn:microsoft.com/office/officeart/2005/8/layout/venn1"/>
    <dgm:cxn modelId="{44028B00-026F-4451-86BE-B14AC7B6A911}" type="presParOf" srcId="{6D804885-84F3-4D29-84C4-79310EA18698}" destId="{B05128EE-E591-4224-B7A2-77C19BDBA276}" srcOrd="7" destOrd="0" presId="urn:microsoft.com/office/officeart/2005/8/layout/venn1"/>
    <dgm:cxn modelId="{2BF61F5E-37DF-4243-B359-7AE726971B4A}" type="presParOf" srcId="{6D804885-84F3-4D29-84C4-79310EA18698}" destId="{BF65EC47-181F-4BDF-9E11-C3DCEF74E7E5}" srcOrd="8" destOrd="0" presId="urn:microsoft.com/office/officeart/2005/8/layout/venn1"/>
    <dgm:cxn modelId="{94F9477A-5CC0-4A38-82FD-F8670428980E}" type="presParOf" srcId="{6D804885-84F3-4D29-84C4-79310EA18698}" destId="{887531D7-DC0E-48CB-82BF-469690F704B1}" srcOrd="9" destOrd="0" presId="urn:microsoft.com/office/officeart/2005/8/layout/venn1"/>
    <dgm:cxn modelId="{E1D98488-6BA7-47E9-87D0-12F62DBEE175}" type="presParOf" srcId="{6D804885-84F3-4D29-84C4-79310EA18698}" destId="{9902ABD5-BA52-4AFA-AD77-7DAAB3E36F29}" srcOrd="10" destOrd="0" presId="urn:microsoft.com/office/officeart/2005/8/layout/venn1"/>
    <dgm:cxn modelId="{3D0A96A4-6D64-475D-8976-38C9ABCC3392}" type="presParOf" srcId="{6D804885-84F3-4D29-84C4-79310EA18698}" destId="{A9827722-6D7E-4239-BD41-CC1F63DA7168}" srcOrd="11" destOrd="0" presId="urn:microsoft.com/office/officeart/2005/8/layout/venn1"/>
    <dgm:cxn modelId="{33BF5BBD-5ACA-4017-9AE0-E5400A698BEB}" type="presParOf" srcId="{6D804885-84F3-4D29-84C4-79310EA18698}" destId="{FBB653FD-5141-4164-AC3D-F03D935CB0F0}" srcOrd="12" destOrd="0" presId="urn:microsoft.com/office/officeart/2005/8/layout/venn1"/>
    <dgm:cxn modelId="{1692C5B4-F16E-4F62-BD69-87E6A39AF70E}" type="presParOf" srcId="{6D804885-84F3-4D29-84C4-79310EA18698}" destId="{7B9D60C0-3EB2-41CA-BC41-DBEC3089CDED}"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FE420-C27F-4745-AEF8-EC32651FFCEB}">
      <dsp:nvSpPr>
        <dsp:cNvPr id="0" name=""/>
        <dsp:cNvSpPr/>
      </dsp:nvSpPr>
      <dsp:spPr>
        <a:xfrm>
          <a:off x="3588696" y="1103207"/>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6997F3-157F-47BA-B392-DC99063593E2}">
      <dsp:nvSpPr>
        <dsp:cNvPr id="0" name=""/>
        <dsp:cNvSpPr/>
      </dsp:nvSpPr>
      <dsp:spPr>
        <a:xfrm>
          <a:off x="3295204" y="79382"/>
          <a:ext cx="1619388" cy="866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Yangın anı </a:t>
          </a:r>
          <a:endParaRPr lang="tr-TR" sz="1800" b="0" kern="1200" dirty="0">
            <a:latin typeface="Calibri" panose="020F0502020204030204" pitchFamily="34" charset="0"/>
            <a:ea typeface="Verdana" pitchFamily="34" charset="0"/>
            <a:cs typeface="Times New Roman" pitchFamily="18" charset="0"/>
          </a:endParaRPr>
        </a:p>
      </dsp:txBody>
      <dsp:txXfrm>
        <a:off x="3295204" y="79382"/>
        <a:ext cx="1619388" cy="866620"/>
      </dsp:txXfrm>
    </dsp:sp>
    <dsp:sp modelId="{4E8A74FD-E663-47EC-B2D7-407C731B01A6}">
      <dsp:nvSpPr>
        <dsp:cNvPr id="0" name=""/>
        <dsp:cNvSpPr/>
      </dsp:nvSpPr>
      <dsp:spPr>
        <a:xfrm>
          <a:off x="4003260" y="1302530"/>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9D2F11F-E766-413E-9106-8627A3D8C491}">
      <dsp:nvSpPr>
        <dsp:cNvPr id="0" name=""/>
        <dsp:cNvSpPr/>
      </dsp:nvSpPr>
      <dsp:spPr>
        <a:xfrm>
          <a:off x="5066905" y="712184"/>
          <a:ext cx="1531057" cy="9532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Deprem sonrası</a:t>
          </a:r>
          <a:endParaRPr lang="tr-TR" sz="1800" b="0" kern="1200" dirty="0">
            <a:latin typeface="Calibri" panose="020F0502020204030204" pitchFamily="34" charset="0"/>
            <a:ea typeface="Verdana" pitchFamily="34" charset="0"/>
            <a:cs typeface="Times New Roman" pitchFamily="18" charset="0"/>
          </a:endParaRPr>
        </a:p>
      </dsp:txBody>
      <dsp:txXfrm>
        <a:off x="5066905" y="712184"/>
        <a:ext cx="1531057" cy="953282"/>
      </dsp:txXfrm>
    </dsp:sp>
    <dsp:sp modelId="{1B6D06EF-21F4-471A-B2CD-AC3B681E2BD7}">
      <dsp:nvSpPr>
        <dsp:cNvPr id="0" name=""/>
        <dsp:cNvSpPr/>
      </dsp:nvSpPr>
      <dsp:spPr>
        <a:xfrm>
          <a:off x="4105134" y="1751006"/>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F387217-4F60-43A7-BB32-0834BCAFD3B8}">
      <dsp:nvSpPr>
        <dsp:cNvPr id="0" name=""/>
        <dsp:cNvSpPr/>
      </dsp:nvSpPr>
      <dsp:spPr>
        <a:xfrm>
          <a:off x="5579345" y="1766683"/>
          <a:ext cx="1501614" cy="1018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Patlama sonrası</a:t>
          </a:r>
          <a:endParaRPr lang="tr-TR" sz="1800" b="0" kern="1200" dirty="0">
            <a:latin typeface="Calibri" panose="020F0502020204030204" pitchFamily="34" charset="0"/>
            <a:ea typeface="Verdana" pitchFamily="34" charset="0"/>
            <a:cs typeface="Times New Roman" pitchFamily="18" charset="0"/>
          </a:endParaRPr>
        </a:p>
      </dsp:txBody>
      <dsp:txXfrm>
        <a:off x="5579345" y="1766683"/>
        <a:ext cx="1501614" cy="1018278"/>
      </dsp:txXfrm>
    </dsp:sp>
    <dsp:sp modelId="{5D28EDF6-F1B6-477D-8EAC-0DCBBCF1DF96}">
      <dsp:nvSpPr>
        <dsp:cNvPr id="0" name=""/>
        <dsp:cNvSpPr/>
      </dsp:nvSpPr>
      <dsp:spPr>
        <a:xfrm>
          <a:off x="3818355" y="2110653"/>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05128EE-E591-4224-B7A2-77C19BDBA276}">
      <dsp:nvSpPr>
        <dsp:cNvPr id="0" name=""/>
        <dsp:cNvSpPr/>
      </dsp:nvSpPr>
      <dsp:spPr>
        <a:xfrm>
          <a:off x="5254177" y="3001066"/>
          <a:ext cx="1928529" cy="931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Sel/su baskını öncesi ve anı</a:t>
          </a:r>
          <a:endParaRPr lang="tr-TR" sz="1800" b="0" kern="1200" dirty="0">
            <a:latin typeface="Calibri" panose="020F0502020204030204" pitchFamily="34" charset="0"/>
            <a:ea typeface="Verdana" pitchFamily="34" charset="0"/>
            <a:cs typeface="Times New Roman" pitchFamily="18" charset="0"/>
          </a:endParaRPr>
        </a:p>
      </dsp:txBody>
      <dsp:txXfrm>
        <a:off x="5254177" y="3001066"/>
        <a:ext cx="1928529" cy="931616"/>
      </dsp:txXfrm>
    </dsp:sp>
    <dsp:sp modelId="{BF65EC47-181F-4BDF-9E11-C3DCEF74E7E5}">
      <dsp:nvSpPr>
        <dsp:cNvPr id="0" name=""/>
        <dsp:cNvSpPr/>
      </dsp:nvSpPr>
      <dsp:spPr>
        <a:xfrm>
          <a:off x="3359037" y="2110653"/>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87531D7-DC0E-48CB-82BF-469690F704B1}">
      <dsp:nvSpPr>
        <dsp:cNvPr id="0" name=""/>
        <dsp:cNvSpPr/>
      </dsp:nvSpPr>
      <dsp:spPr>
        <a:xfrm>
          <a:off x="1472997" y="3020490"/>
          <a:ext cx="1864029" cy="931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Kimyasal kazalar</a:t>
          </a:r>
          <a:endParaRPr lang="tr-TR" sz="1800" b="0" kern="1200" dirty="0">
            <a:latin typeface="Calibri" panose="020F0502020204030204" pitchFamily="34" charset="0"/>
            <a:ea typeface="Verdana" pitchFamily="34" charset="0"/>
            <a:cs typeface="Times New Roman" pitchFamily="18" charset="0"/>
          </a:endParaRPr>
        </a:p>
      </dsp:txBody>
      <dsp:txXfrm>
        <a:off x="1472997" y="3020490"/>
        <a:ext cx="1864029" cy="931616"/>
      </dsp:txXfrm>
    </dsp:sp>
    <dsp:sp modelId="{9902ABD5-BA52-4AFA-AD77-7DAAB3E36F29}">
      <dsp:nvSpPr>
        <dsp:cNvPr id="0" name=""/>
        <dsp:cNvSpPr/>
      </dsp:nvSpPr>
      <dsp:spPr>
        <a:xfrm>
          <a:off x="3072259" y="1751006"/>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827722-6D7E-4239-BD41-CC1F63DA7168}">
      <dsp:nvSpPr>
        <dsp:cNvPr id="0" name=""/>
        <dsp:cNvSpPr/>
      </dsp:nvSpPr>
      <dsp:spPr>
        <a:xfrm>
          <a:off x="1284670" y="1798432"/>
          <a:ext cx="1729499" cy="10182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Terör/bomba tehdidi</a:t>
          </a:r>
          <a:endParaRPr lang="tr-TR" sz="1800" b="0" kern="1200" dirty="0">
            <a:latin typeface="Calibri" panose="020F0502020204030204" pitchFamily="34" charset="0"/>
            <a:ea typeface="Verdana" pitchFamily="34" charset="0"/>
            <a:cs typeface="Times New Roman" pitchFamily="18" charset="0"/>
          </a:endParaRPr>
        </a:p>
      </dsp:txBody>
      <dsp:txXfrm>
        <a:off x="1284670" y="1798432"/>
        <a:ext cx="1729499" cy="1018278"/>
      </dsp:txXfrm>
    </dsp:sp>
    <dsp:sp modelId="{FBB653FD-5141-4164-AC3D-F03D935CB0F0}">
      <dsp:nvSpPr>
        <dsp:cNvPr id="0" name=""/>
        <dsp:cNvSpPr/>
      </dsp:nvSpPr>
      <dsp:spPr>
        <a:xfrm>
          <a:off x="3174133" y="1302530"/>
          <a:ext cx="1413284" cy="1413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B9D60C0-3EB2-41CA-BC41-DBEC3089CDED}">
      <dsp:nvSpPr>
        <dsp:cNvPr id="0" name=""/>
        <dsp:cNvSpPr/>
      </dsp:nvSpPr>
      <dsp:spPr>
        <a:xfrm>
          <a:off x="1786311" y="775672"/>
          <a:ext cx="1531057" cy="9532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tr-TR" sz="1800" b="0" kern="1200" dirty="0" smtClean="0">
              <a:latin typeface="Calibri" panose="020F0502020204030204" pitchFamily="34" charset="0"/>
              <a:ea typeface="Verdana" pitchFamily="34" charset="0"/>
              <a:cs typeface="Times New Roman" pitchFamily="18" charset="0"/>
            </a:rPr>
            <a:t>Heyelan tehlikesi</a:t>
          </a:r>
          <a:endParaRPr lang="tr-TR" sz="1800" b="0" kern="1200" dirty="0">
            <a:latin typeface="Calibri" panose="020F0502020204030204" pitchFamily="34" charset="0"/>
            <a:ea typeface="Verdana" pitchFamily="34" charset="0"/>
            <a:cs typeface="Times New Roman" pitchFamily="18" charset="0"/>
          </a:endParaRPr>
        </a:p>
      </dsp:txBody>
      <dsp:txXfrm>
        <a:off x="1786311" y="775672"/>
        <a:ext cx="1531057" cy="95328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21.04.2019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0444755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21.04.2019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171624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21.04.2019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001335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t>21.04.2019</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graphicFrame>
        <p:nvGraphicFramePr>
          <p:cNvPr id="13" name="Nesne 12"/>
          <p:cNvGraphicFramePr>
            <a:graphicFrameLocks noChangeAspect="1"/>
          </p:cNvGraphicFramePr>
          <p:nvPr userDrawn="1">
            <p:extLst/>
          </p:nvPr>
        </p:nvGraphicFramePr>
        <p:xfrm>
          <a:off x="-6546" y="25151"/>
          <a:ext cx="12156200" cy="1379443"/>
        </p:xfrm>
        <a:graphic>
          <a:graphicData uri="http://schemas.openxmlformats.org/presentationml/2006/ole">
            <mc:AlternateContent xmlns:mc="http://schemas.openxmlformats.org/markup-compatibility/2006">
              <mc:Choice xmlns:v="urn:schemas-microsoft-com:vml" Requires="v">
                <p:oleObj spid="_x0000_s1042" r:id="rId3" imgW="17777520" imgH="2018880" progId="">
                  <p:embed/>
                </p:oleObj>
              </mc:Choice>
              <mc:Fallback>
                <p:oleObj r:id="rId3" imgW="17777520" imgH="2018880" progId="">
                  <p:embed/>
                  <p:pic>
                    <p:nvPicPr>
                      <p:cNvPr id="0" name=""/>
                      <p:cNvPicPr/>
                      <p:nvPr/>
                    </p:nvPicPr>
                    <p:blipFill>
                      <a:blip r:embed="rId4"/>
                      <a:stretch>
                        <a:fillRect/>
                      </a:stretch>
                    </p:blipFill>
                    <p:spPr>
                      <a:xfrm>
                        <a:off x="-6546" y="25151"/>
                        <a:ext cx="12156200" cy="1379443"/>
                      </a:xfrm>
                      <a:prstGeom prst="rect">
                        <a:avLst/>
                      </a:prstGeom>
                    </p:spPr>
                  </p:pic>
                </p:oleObj>
              </mc:Fallback>
            </mc:AlternateContent>
          </a:graphicData>
        </a:graphic>
      </p:graphicFrame>
      <p:sp>
        <p:nvSpPr>
          <p:cNvPr id="8" name="Unvan 1"/>
          <p:cNvSpPr txBox="1">
            <a:spLocks/>
          </p:cNvSpPr>
          <p:nvPr userDrawn="1"/>
        </p:nvSpPr>
        <p:spPr>
          <a:xfrm>
            <a:off x="1627138" y="648883"/>
            <a:ext cx="9128845" cy="604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cap="none" spc="0" dirty="0" smtClean="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DESTEK HİZMETLERİ GENEL MÜDÜRLÜĞÜ</a:t>
            </a:r>
            <a:endParaRPr lang="tr-TR" sz="28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233552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5334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13433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66640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53005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2029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763318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4916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t>21.04.2019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457362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8785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13689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98708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633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946B7D15-6306-4555-9423-AAD7FA874A97}" type="datetime1">
              <a:rPr lang="tr-TR" smtClean="0">
                <a:solidFill>
                  <a:prstClr val="black">
                    <a:tint val="75000"/>
                  </a:prstClr>
                </a:solidFill>
              </a:rPr>
              <a:pPr/>
              <a:t>21.04.2019</a:t>
            </a:fld>
            <a:endParaRPr lang="tr-TR" dirty="0">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dirty="0">
              <a:solidFill>
                <a:prstClr val="black">
                  <a:tint val="75000"/>
                </a:prstClr>
              </a:solidFill>
            </a:endParaRPr>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solidFill>
                  <a:prstClr val="black">
                    <a:tint val="75000"/>
                  </a:prstClr>
                </a:solidFill>
              </a:rPr>
              <a:pPr/>
              <a:t>‹#›</a:t>
            </a:fld>
            <a:endParaRPr lang="tr-TR" dirty="0">
              <a:solidFill>
                <a:prstClr val="black">
                  <a:tint val="75000"/>
                </a:prstClr>
              </a:solidFill>
            </a:endParaRPr>
          </a:p>
        </p:txBody>
      </p:sp>
      <p:graphicFrame>
        <p:nvGraphicFramePr>
          <p:cNvPr id="13" name="Nesne 12"/>
          <p:cNvGraphicFramePr>
            <a:graphicFrameLocks noChangeAspect="1"/>
          </p:cNvGraphicFramePr>
          <p:nvPr userDrawn="1">
            <p:extLst/>
          </p:nvPr>
        </p:nvGraphicFramePr>
        <p:xfrm>
          <a:off x="-6546" y="25151"/>
          <a:ext cx="12156200" cy="1379443"/>
        </p:xfrm>
        <a:graphic>
          <a:graphicData uri="http://schemas.openxmlformats.org/presentationml/2006/ole">
            <mc:AlternateContent xmlns:mc="http://schemas.openxmlformats.org/markup-compatibility/2006">
              <mc:Choice xmlns:v="urn:schemas-microsoft-com:vml" Requires="v">
                <p:oleObj spid="_x0000_s2051" r:id="rId3" imgW="17777520" imgH="2018880" progId="">
                  <p:embed/>
                </p:oleObj>
              </mc:Choice>
              <mc:Fallback>
                <p:oleObj r:id="rId3" imgW="17777520" imgH="2018880" progId="">
                  <p:embed/>
                  <p:pic>
                    <p:nvPicPr>
                      <p:cNvPr id="0" name=""/>
                      <p:cNvPicPr/>
                      <p:nvPr/>
                    </p:nvPicPr>
                    <p:blipFill>
                      <a:blip r:embed="rId4"/>
                      <a:stretch>
                        <a:fillRect/>
                      </a:stretch>
                    </p:blipFill>
                    <p:spPr>
                      <a:xfrm>
                        <a:off x="-6546" y="25151"/>
                        <a:ext cx="12156200" cy="1379443"/>
                      </a:xfrm>
                      <a:prstGeom prst="rect">
                        <a:avLst/>
                      </a:prstGeom>
                    </p:spPr>
                  </p:pic>
                </p:oleObj>
              </mc:Fallback>
            </mc:AlternateContent>
          </a:graphicData>
        </a:graphic>
      </p:graphicFrame>
      <p:sp>
        <p:nvSpPr>
          <p:cNvPr id="8" name="Unvan 1"/>
          <p:cNvSpPr txBox="1">
            <a:spLocks/>
          </p:cNvSpPr>
          <p:nvPr userDrawn="1"/>
        </p:nvSpPr>
        <p:spPr>
          <a:xfrm>
            <a:off x="1627138" y="648883"/>
            <a:ext cx="9128845" cy="6048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smtClean="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cs typeface="Times New Roman" pitchFamily="18" charset="0"/>
              </a:rPr>
              <a:t>DESTEK HİZMETLERİ GENEL MÜDÜRLÜĞÜ</a:t>
            </a:r>
            <a:endParaRPr lang="tr-TR" sz="2800" b="1" dirty="0">
              <a:ln w="13462">
                <a:solidFill>
                  <a:prstClr val="white"/>
                </a:solidFill>
                <a:prstDash val="solid"/>
              </a:ln>
              <a:solidFill>
                <a:prstClr val="white"/>
              </a:solidFill>
              <a:effectLst>
                <a:outerShdw dist="38100" dir="2700000" algn="bl" rotWithShape="0">
                  <a:prstClr val="black"/>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white"/>
              </a:solidFill>
            </a:endParaRPr>
          </a:p>
        </p:txBody>
      </p:sp>
    </p:spTree>
    <p:extLst>
      <p:ext uri="{BB962C8B-B14F-4D97-AF65-F5344CB8AC3E}">
        <p14:creationId xmlns:p14="http://schemas.microsoft.com/office/powerpoint/2010/main" val="30175481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8056918-E352-44A2-A13F-C6DAC9990E75}" type="datetimeFigureOut">
              <a:rPr lang="tr-TR" smtClean="0"/>
              <a:t>21.04.2019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1315706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8056918-E352-44A2-A13F-C6DAC9990E75}" type="datetimeFigureOut">
              <a:rPr lang="tr-TR" smtClean="0"/>
              <a:t>21.04.2019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35332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8056918-E352-44A2-A13F-C6DAC9990E75}" type="datetimeFigureOut">
              <a:rPr lang="tr-TR" smtClean="0"/>
              <a:t>21.04.2019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3557121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8056918-E352-44A2-A13F-C6DAC9990E75}" type="datetimeFigureOut">
              <a:rPr lang="tr-TR" smtClean="0"/>
              <a:t>21.04.2019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84362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8056918-E352-44A2-A13F-C6DAC9990E75}" type="datetimeFigureOut">
              <a:rPr lang="tr-TR" smtClean="0"/>
              <a:t>21.04.2019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19448863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t>21.04.2019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681275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8056918-E352-44A2-A13F-C6DAC9990E75}" type="datetimeFigureOut">
              <a:rPr lang="tr-TR" smtClean="0"/>
              <a:t>21.04.2019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D95F47-A3C9-45E9-97C2-B7EAF982BDE5}" type="slidenum">
              <a:rPr lang="tr-TR" smtClean="0"/>
              <a:t>‹#›</a:t>
            </a:fld>
            <a:endParaRPr lang="tr-TR"/>
          </a:p>
        </p:txBody>
      </p:sp>
    </p:spTree>
    <p:extLst>
      <p:ext uri="{BB962C8B-B14F-4D97-AF65-F5344CB8AC3E}">
        <p14:creationId xmlns:p14="http://schemas.microsoft.com/office/powerpoint/2010/main" val="2072663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56918-E352-44A2-A13F-C6DAC9990E75}" type="datetimeFigureOut">
              <a:rPr lang="tr-TR" smtClean="0"/>
              <a:t>21.04.2019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95F47-A3C9-45E9-97C2-B7EAF982BDE5}" type="slidenum">
              <a:rPr lang="tr-TR" smtClean="0"/>
              <a:t>‹#›</a:t>
            </a:fld>
            <a:endParaRPr lang="tr-TR"/>
          </a:p>
        </p:txBody>
      </p:sp>
    </p:spTree>
    <p:extLst>
      <p:ext uri="{BB962C8B-B14F-4D97-AF65-F5344CB8AC3E}">
        <p14:creationId xmlns:p14="http://schemas.microsoft.com/office/powerpoint/2010/main" val="255928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56918-E352-44A2-A13F-C6DAC9990E75}" type="datetimeFigureOut">
              <a:rPr lang="tr-TR" smtClean="0">
                <a:solidFill>
                  <a:prstClr val="black">
                    <a:tint val="75000"/>
                  </a:prstClr>
                </a:solidFill>
              </a:rPr>
              <a:pPr/>
              <a:t>21.04.2019</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95F47-A3C9-45E9-97C2-B7EAF982B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0941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video" Target="file:///E:\E&#286;&#304;TMENLER\afet_bilinci_egitimi_1_egitmen_egitimi\Aile%20afet%20plan&#305;_2.wmv"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http://www.calisma.gov.tr/../../../../../../Komisyon/&#304;&#350;ARETLER/signs_dosyalar/fireext.gif"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http://www.calisma.gov.tr/../../../../../../Komisyon/&#304;&#350;ARETLER/signs_dosyalar/firehose.gif"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http://www.calisma.gov.tr/../../../../../../Komisyon/&#304;&#350;ARETLER/signs_dosyalar/escroute.gif" TargetMode="External"/><Relationship Id="rId4" Type="http://schemas.openxmlformats.org/officeDocument/2006/relationships/image" Target="http://www.calisma.gov.tr/../../../../../../Komisyon/&#304;&#350;ARETLER/signs_dosyalar/ladder.gif"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649" y="1816701"/>
            <a:ext cx="3295135" cy="3151279"/>
          </a:xfrm>
        </p:spPr>
      </p:pic>
      <p:sp>
        <p:nvSpPr>
          <p:cNvPr id="5" name="Metin kutusu 4"/>
          <p:cNvSpPr txBox="1"/>
          <p:nvPr/>
        </p:nvSpPr>
        <p:spPr>
          <a:xfrm>
            <a:off x="3657600" y="1739757"/>
            <a:ext cx="8196649" cy="954107"/>
          </a:xfrm>
          <a:prstGeom prst="rect">
            <a:avLst/>
          </a:prstGeom>
          <a:noFill/>
        </p:spPr>
        <p:txBody>
          <a:bodyPr wrap="square" rtlCol="0" anchor="ctr">
            <a:spAutoFit/>
          </a:bodyPr>
          <a:lstStyle/>
          <a:p>
            <a:pPr algn="ct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İŞYERİ SAĞLIK VE GÜVENLİK BİRİMİ </a:t>
            </a:r>
            <a:b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br>
            <a:r>
              <a:rPr lang="tr-TR" sz="2800" dirty="0" smtClean="0">
                <a:ln w="0"/>
                <a:solidFill>
                  <a:schemeClr val="accent5"/>
                </a:solidFill>
                <a:effectLst>
                  <a:reflection blurRad="6350" stA="53000" endA="300" endPos="35500" dir="5400000" sy="-90000" algn="bl" rotWithShape="0"/>
                </a:effectLst>
                <a:latin typeface="Arial Black" panose="020B0A04020102020204" pitchFamily="34" charset="0"/>
                <a:cs typeface="Times New Roman" pitchFamily="18" charset="0"/>
              </a:rPr>
              <a:t>DAİRE BAŞKANLIĞI</a:t>
            </a:r>
            <a:endParaRPr lang="tr-TR" dirty="0">
              <a:ln w="0"/>
              <a:solidFill>
                <a:schemeClr val="accent5"/>
              </a:solidFill>
              <a:effectLst>
                <a:reflection blurRad="6350" stA="53000" endA="300" endPos="35500" dir="5400000" sy="-90000" algn="bl" rotWithShape="0"/>
              </a:effectLst>
            </a:endParaRPr>
          </a:p>
        </p:txBody>
      </p:sp>
      <p:sp>
        <p:nvSpPr>
          <p:cNvPr id="7" name="Metin kutusu 6"/>
          <p:cNvSpPr txBox="1"/>
          <p:nvPr/>
        </p:nvSpPr>
        <p:spPr>
          <a:xfrm>
            <a:off x="4679092" y="3523277"/>
            <a:ext cx="5783468" cy="2062103"/>
          </a:xfrm>
          <a:prstGeom prst="rect">
            <a:avLst/>
          </a:prstGeom>
          <a:noFill/>
        </p:spPr>
        <p:txBody>
          <a:bodyPr wrap="square" rtlCol="0" anchor="ctr">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200" b="1" dirty="0" smtClean="0">
                <a:ln/>
                <a:solidFill>
                  <a:schemeClr val="accent5"/>
                </a:solidFill>
                <a:latin typeface="Times New Roman" panose="02020603050405020304" pitchFamily="18" charset="0"/>
                <a:cs typeface="Times New Roman" panose="02020603050405020304" pitchFamily="18" charset="0"/>
              </a:rPr>
              <a:t>TAHLİYE</a:t>
            </a:r>
          </a:p>
          <a:p>
            <a:pPr algn="ctr"/>
            <a:r>
              <a:rPr lang="tr-TR" sz="3200" b="1" dirty="0" smtClean="0">
                <a:ln/>
                <a:solidFill>
                  <a:schemeClr val="accent5"/>
                </a:solidFill>
                <a:latin typeface="Times New Roman" panose="02020603050405020304" pitchFamily="18" charset="0"/>
                <a:cs typeface="Times New Roman" panose="02020603050405020304" pitchFamily="18" charset="0"/>
              </a:rPr>
              <a:t>ve</a:t>
            </a:r>
          </a:p>
          <a:p>
            <a:pPr algn="ctr"/>
            <a:r>
              <a:rPr lang="tr-TR" sz="3200" b="1" dirty="0" smtClean="0">
                <a:ln/>
                <a:solidFill>
                  <a:schemeClr val="accent5"/>
                </a:solidFill>
                <a:latin typeface="Times New Roman" panose="02020603050405020304" pitchFamily="18" charset="0"/>
                <a:cs typeface="Times New Roman" panose="02020603050405020304" pitchFamily="18" charset="0"/>
              </a:rPr>
              <a:t>TAHLİYE YÖNTEMLERİ</a:t>
            </a:r>
          </a:p>
          <a:p>
            <a:pPr algn="ctr"/>
            <a:endParaRPr lang="tr-TR" sz="3200" b="1" dirty="0">
              <a:ln/>
              <a:solidFill>
                <a:schemeClr val="accent5"/>
              </a:solidFill>
            </a:endParaRPr>
          </a:p>
        </p:txBody>
      </p:sp>
    </p:spTree>
    <p:extLst>
      <p:ext uri="{BB962C8B-B14F-4D97-AF65-F5344CB8AC3E}">
        <p14:creationId xmlns:p14="http://schemas.microsoft.com/office/powerpoint/2010/main" val="7053867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9</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Metin kutusu 2"/>
          <p:cNvSpPr txBox="1">
            <a:spLocks noChangeArrowheads="1"/>
          </p:cNvSpPr>
          <p:nvPr/>
        </p:nvSpPr>
        <p:spPr bwMode="auto">
          <a:xfrm>
            <a:off x="256656" y="1917200"/>
            <a:ext cx="7923518" cy="302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Helvetica Light" panose="020B0404020202030204" charset="0"/>
                <a:cs typeface="Arial" panose="020B0604020202020204" pitchFamily="34" charset="0"/>
              </a:defRPr>
            </a:lvl1pPr>
            <a:lvl2pPr marL="742950" indent="-285750">
              <a:defRPr>
                <a:solidFill>
                  <a:schemeClr val="tx1"/>
                </a:solidFill>
                <a:latin typeface="Helvetica Light" panose="020B0404020202030204" charset="0"/>
                <a:cs typeface="Arial" panose="020B0604020202020204" pitchFamily="34" charset="0"/>
              </a:defRPr>
            </a:lvl2pPr>
            <a:lvl3pPr marL="1143000" indent="-228600">
              <a:defRPr>
                <a:solidFill>
                  <a:schemeClr val="tx1"/>
                </a:solidFill>
                <a:latin typeface="Helvetica Light" panose="020B0404020202030204" charset="0"/>
                <a:cs typeface="Arial" panose="020B0604020202020204" pitchFamily="34" charset="0"/>
              </a:defRPr>
            </a:lvl3pPr>
            <a:lvl4pPr marL="1600200" indent="-228600">
              <a:defRPr>
                <a:solidFill>
                  <a:schemeClr val="tx1"/>
                </a:solidFill>
                <a:latin typeface="Helvetica Light" panose="020B0404020202030204" charset="0"/>
                <a:cs typeface="Arial" panose="020B0604020202020204" pitchFamily="34" charset="0"/>
              </a:defRPr>
            </a:lvl4pPr>
            <a:lvl5pPr marL="2057400" indent="-228600">
              <a:defRPr>
                <a:solidFill>
                  <a:schemeClr val="tx1"/>
                </a:solidFill>
                <a:latin typeface="Helvetica Light" panose="020B040402020203020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9pPr>
          </a:lstStyle>
          <a:p>
            <a:pPr algn="just" defTabSz="342900" eaLnBrk="0" fontAlgn="base" hangingPunct="0">
              <a:lnSpc>
                <a:spcPct val="200000"/>
              </a:lnSpc>
              <a:spcBef>
                <a:spcPct val="0"/>
              </a:spcBef>
              <a:spcAft>
                <a:spcPct val="0"/>
              </a:spcAft>
              <a:defRPr/>
            </a:pPr>
            <a:r>
              <a:rPr lang="tr-TR" altLang="tr-TR" sz="1600" b="1" u="sng" dirty="0" smtClean="0">
                <a:solidFill>
                  <a:srgbClr val="282828"/>
                </a:solidFill>
                <a:latin typeface="Calibri" panose="020F0502020204030204" pitchFamily="34" charset="0"/>
              </a:rPr>
              <a:t>BİNAYI </a:t>
            </a:r>
            <a:r>
              <a:rPr lang="tr-TR" altLang="tr-TR" sz="1600" b="1" u="sng" dirty="0">
                <a:solidFill>
                  <a:srgbClr val="282828"/>
                </a:solidFill>
                <a:latin typeface="Calibri" panose="020F0502020204030204" pitchFamily="34" charset="0"/>
              </a:rPr>
              <a:t>BOŞALTIRKEN;</a:t>
            </a:r>
          </a:p>
          <a:p>
            <a:pPr indent="358775" algn="just" defTabSz="342900" fontAlgn="base">
              <a:lnSpc>
                <a:spcPct val="200000"/>
              </a:lnSpc>
              <a:spcBef>
                <a:spcPct val="0"/>
              </a:spcBef>
              <a:spcAft>
                <a:spcPct val="0"/>
              </a:spcAft>
              <a:buClr>
                <a:srgbClr val="FF0000"/>
              </a:buClr>
              <a:buFont typeface="Wingdings" panose="05000000000000000000" pitchFamily="2" charset="2"/>
              <a:buChar char="ü"/>
              <a:defRPr/>
            </a:pPr>
            <a:r>
              <a:rPr lang="tr-TR" altLang="tr-TR" sz="1600" dirty="0" smtClean="0">
                <a:solidFill>
                  <a:srgbClr val="282828"/>
                </a:solidFill>
                <a:latin typeface="Calibri" panose="020F0502020204030204" pitchFamily="34" charset="0"/>
              </a:rPr>
              <a:t>Merdivenlerde </a:t>
            </a:r>
            <a:r>
              <a:rPr lang="tr-TR" altLang="tr-TR" sz="1600" dirty="0">
                <a:solidFill>
                  <a:srgbClr val="282828"/>
                </a:solidFill>
                <a:latin typeface="Calibri" panose="020F0502020204030204" pitchFamily="34" charset="0"/>
              </a:rPr>
              <a:t>aşırı yığılmalar oluşturacak şekilde toplanmalara müsaade edilmemelidir. </a:t>
            </a:r>
          </a:p>
          <a:p>
            <a:pPr indent="358775" algn="just" defTabSz="342900" eaLnBrk="0" fontAlgn="base" hangingPunct="0">
              <a:lnSpc>
                <a:spcPct val="200000"/>
              </a:lnSpc>
              <a:spcBef>
                <a:spcPct val="0"/>
              </a:spcBef>
              <a:spcAft>
                <a:spcPct val="0"/>
              </a:spcAft>
              <a:buClr>
                <a:srgbClr val="FF0000"/>
              </a:buClr>
              <a:buFont typeface="Wingdings" panose="05000000000000000000" pitchFamily="2" charset="2"/>
              <a:buChar char="ü"/>
              <a:defRPr/>
            </a:pPr>
            <a:r>
              <a:rPr lang="tr-TR" altLang="tr-TR" sz="1600" dirty="0" smtClean="0">
                <a:solidFill>
                  <a:srgbClr val="282828"/>
                </a:solidFill>
                <a:latin typeface="Calibri" panose="020F0502020204030204" pitchFamily="34" charset="0"/>
              </a:rPr>
              <a:t>Merdivenlerden </a:t>
            </a:r>
            <a:r>
              <a:rPr lang="tr-TR" altLang="tr-TR" sz="1600" dirty="0">
                <a:solidFill>
                  <a:srgbClr val="282828"/>
                </a:solidFill>
                <a:latin typeface="Calibri" panose="020F0502020204030204" pitchFamily="34" charset="0"/>
              </a:rPr>
              <a:t>tahliye yapılırken, tutamak tarafından değil duvara yakın taraftan tek sıra halinde ve seri olarak bina dışına çıkılır. </a:t>
            </a:r>
          </a:p>
          <a:p>
            <a:pPr indent="358775" algn="just" defTabSz="342900" eaLnBrk="0" fontAlgn="base" hangingPunct="0">
              <a:lnSpc>
                <a:spcPct val="200000"/>
              </a:lnSpc>
              <a:spcBef>
                <a:spcPct val="0"/>
              </a:spcBef>
              <a:spcAft>
                <a:spcPct val="0"/>
              </a:spcAft>
              <a:buClr>
                <a:srgbClr val="FF0000"/>
              </a:buClr>
              <a:buFont typeface="Wingdings" panose="05000000000000000000" pitchFamily="2" charset="2"/>
              <a:buChar char="ü"/>
              <a:defRPr/>
            </a:pPr>
            <a:r>
              <a:rPr lang="tr-TR" altLang="tr-TR" sz="1600" dirty="0" smtClean="0">
                <a:solidFill>
                  <a:srgbClr val="282828"/>
                </a:solidFill>
                <a:latin typeface="Calibri" panose="020F0502020204030204" pitchFamily="34" charset="0"/>
              </a:rPr>
              <a:t>Bina </a:t>
            </a:r>
            <a:r>
              <a:rPr lang="tr-TR" altLang="tr-TR" sz="1600" dirty="0">
                <a:solidFill>
                  <a:srgbClr val="282828"/>
                </a:solidFill>
                <a:latin typeface="Calibri" panose="020F0502020204030204" pitchFamily="34" charset="0"/>
              </a:rPr>
              <a:t>güvenli bir şekilde boşaltıldıktan sonra önceden belirlenen acil toplanma alanlarına gidilir. </a:t>
            </a:r>
          </a:p>
        </p:txBody>
      </p:sp>
      <p:pic>
        <p:nvPicPr>
          <p:cNvPr id="11" name="Picture 2" descr="http://mebk12.meb.gov.tr/meb_iys_dosyalar/55/05/729366/resimler/2016_03/01132940_img_20160301_1300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644" y="1983103"/>
            <a:ext cx="3340338" cy="3840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106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10</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İçerik Yer Tutucusu 3"/>
          <p:cNvPicPr>
            <a:picLocks noChangeAspect="1"/>
          </p:cNvPicPr>
          <p:nvPr/>
        </p:nvPicPr>
        <p:blipFill>
          <a:blip r:embed="rId3"/>
          <a:stretch>
            <a:fillRect/>
          </a:stretch>
        </p:blipFill>
        <p:spPr>
          <a:xfrm>
            <a:off x="2321731" y="2229694"/>
            <a:ext cx="8612958" cy="1512052"/>
          </a:xfrm>
          <a:prstGeom prst="rect">
            <a:avLst/>
          </a:prstGeom>
        </p:spPr>
      </p:pic>
      <p:grpSp>
        <p:nvGrpSpPr>
          <p:cNvPr id="11" name="Grup 10"/>
          <p:cNvGrpSpPr/>
          <p:nvPr/>
        </p:nvGrpSpPr>
        <p:grpSpPr>
          <a:xfrm>
            <a:off x="2322263" y="4143092"/>
            <a:ext cx="8612425" cy="1626658"/>
            <a:chOff x="-2" y="1951994"/>
            <a:chExt cx="9580040" cy="1439809"/>
          </a:xfrm>
        </p:grpSpPr>
        <p:sp>
          <p:nvSpPr>
            <p:cNvPr id="12" name="Yuvarlatılmış Dikdörtgen 11"/>
            <p:cNvSpPr/>
            <p:nvPr/>
          </p:nvSpPr>
          <p:spPr>
            <a:xfrm>
              <a:off x="-2" y="1951995"/>
              <a:ext cx="9580040" cy="1439808"/>
            </a:xfrm>
            <a:prstGeom prst="roundRect">
              <a:avLst>
                <a:gd name="adj" fmla="val 10000"/>
              </a:avLst>
            </a:prstGeom>
            <a:solidFill>
              <a:srgbClr val="002A72"/>
            </a:solidFill>
            <a:ln w="25400" cap="flat" cmpd="sng" algn="ctr">
              <a:solidFill>
                <a:sysClr val="window" lastClr="FFFFFF">
                  <a:hueOff val="0"/>
                  <a:satOff val="0"/>
                  <a:lumOff val="0"/>
                  <a:alphaOff val="0"/>
                </a:sysClr>
              </a:solidFill>
              <a:prstDash val="solid"/>
            </a:ln>
            <a:effectLst/>
          </p:spPr>
        </p:sp>
        <p:sp>
          <p:nvSpPr>
            <p:cNvPr id="13" name="Yuvarlatılmış Dikdörtgen 4"/>
            <p:cNvSpPr/>
            <p:nvPr/>
          </p:nvSpPr>
          <p:spPr>
            <a:xfrm>
              <a:off x="1780736" y="1951994"/>
              <a:ext cx="6916195" cy="1439808"/>
            </a:xfrm>
            <a:prstGeom prst="rect">
              <a:avLst/>
            </a:prstGeom>
            <a:noFill/>
            <a:ln>
              <a:noFill/>
            </a:ln>
            <a:effectLst/>
          </p:spPr>
          <p:txBody>
            <a:bodyPr spcFirstLastPara="0" vert="horz" wrap="square" lIns="60960" tIns="60960" rIns="60960" bIns="60960" numCol="1" spcCol="1270" anchor="ctr" anchorCtr="0">
              <a:noAutofit/>
            </a:bodyPr>
            <a:lstStyle/>
            <a:p>
              <a:pPr defTabSz="533400">
                <a:lnSpc>
                  <a:spcPct val="90000"/>
                </a:lnSpc>
                <a:spcBef>
                  <a:spcPct val="0"/>
                </a:spcBef>
                <a:spcAft>
                  <a:spcPct val="35000"/>
                </a:spcAft>
                <a:defRPr/>
              </a:pPr>
              <a:r>
                <a:rPr lang="tr-TR" b="1" dirty="0">
                  <a:solidFill>
                    <a:sysClr val="window" lastClr="FFFFFF"/>
                  </a:solidFill>
                  <a:latin typeface="Calibri" panose="020F0502020204030204" pitchFamily="34" charset="0"/>
                  <a:ea typeface="Verdana" pitchFamily="34" charset="0"/>
                  <a:cs typeface="Verdana" pitchFamily="34" charset="0"/>
                </a:rPr>
                <a:t>Tatbikat Yapın!</a:t>
              </a:r>
            </a:p>
            <a:p>
              <a:pPr defTabSz="533400">
                <a:lnSpc>
                  <a:spcPct val="90000"/>
                </a:lnSpc>
                <a:spcBef>
                  <a:spcPct val="0"/>
                </a:spcBef>
                <a:spcAft>
                  <a:spcPct val="35000"/>
                </a:spcAft>
                <a:defRPr/>
              </a:pPr>
              <a:r>
                <a:rPr lang="tr-TR" b="1" dirty="0">
                  <a:solidFill>
                    <a:sysClr val="window" lastClr="FFFFFF"/>
                  </a:solidFill>
                  <a:latin typeface="Calibri" panose="020F0502020204030204" pitchFamily="34" charset="0"/>
                  <a:ea typeface="Verdana" pitchFamily="34" charset="0"/>
                  <a:cs typeface="Verdana" pitchFamily="34" charset="0"/>
                </a:rPr>
                <a:t>Her altı ayda bir tahliye tatbikatı yapılmalıdır. Düzenli tatbikatlar tahliye sırasında hız ve güvenlik sağlayacaktır. </a:t>
              </a:r>
            </a:p>
          </p:txBody>
        </p:sp>
      </p:grpSp>
    </p:spTree>
    <p:extLst>
      <p:ext uri="{BB962C8B-B14F-4D97-AF65-F5344CB8AC3E}">
        <p14:creationId xmlns:p14="http://schemas.microsoft.com/office/powerpoint/2010/main" val="3567988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grpSp>
        <p:nvGrpSpPr>
          <p:cNvPr id="8" name="Grup 7"/>
          <p:cNvGrpSpPr/>
          <p:nvPr/>
        </p:nvGrpSpPr>
        <p:grpSpPr>
          <a:xfrm>
            <a:off x="2152648" y="1593475"/>
            <a:ext cx="8770723" cy="1744448"/>
            <a:chOff x="0" y="0"/>
            <a:chExt cx="7886700" cy="1160627"/>
          </a:xfrm>
        </p:grpSpPr>
        <p:sp>
          <p:nvSpPr>
            <p:cNvPr id="17" name="Yuvarlatılmış Dikdörtgen 16"/>
            <p:cNvSpPr/>
            <p:nvPr/>
          </p:nvSpPr>
          <p:spPr>
            <a:xfrm>
              <a:off x="0" y="0"/>
              <a:ext cx="7886700" cy="997892"/>
            </a:xfrm>
            <a:prstGeom prst="roundRect">
              <a:avLst>
                <a:gd name="adj" fmla="val 10000"/>
              </a:avLst>
            </a:prstGeom>
            <a:solidFill>
              <a:srgbClr val="E17723"/>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Yuvarlatılmış Dikdörtgen 4"/>
            <p:cNvSpPr/>
            <p:nvPr/>
          </p:nvSpPr>
          <p:spPr>
            <a:xfrm>
              <a:off x="1645433" y="162735"/>
              <a:ext cx="6209570" cy="997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l" defTabSz="666750">
                <a:lnSpc>
                  <a:spcPct val="150000"/>
                </a:lnSpc>
                <a:spcBef>
                  <a:spcPct val="0"/>
                </a:spcBef>
                <a:spcAft>
                  <a:spcPct val="35000"/>
                </a:spcAft>
              </a:pPr>
              <a:r>
                <a:rPr lang="tr-TR" sz="1500" b="1" kern="1200" dirty="0" smtClean="0">
                  <a:solidFill>
                    <a:sysClr val="window" lastClr="FFFFFF"/>
                  </a:solidFill>
                  <a:latin typeface="Calibri" panose="020F0502020204030204" pitchFamily="34" charset="0"/>
                  <a:ea typeface="Verdana" pitchFamily="34" charset="0"/>
                  <a:cs typeface="Verdana" pitchFamily="34" charset="0"/>
                </a:rPr>
                <a:t>Anahtarları herkesin görebileceği yerlere asın!</a:t>
              </a:r>
              <a:endParaRPr lang="tr-TR" sz="1500" b="1" kern="1200" dirty="0">
                <a:solidFill>
                  <a:sysClr val="window" lastClr="FFFFFF"/>
                </a:solidFill>
                <a:latin typeface="Calibri" panose="020F0502020204030204" pitchFamily="34" charset="0"/>
                <a:ea typeface="Verdana" pitchFamily="34" charset="0"/>
                <a:cs typeface="Verdana" pitchFamily="34" charset="0"/>
              </a:endParaRPr>
            </a:p>
            <a:p>
              <a:pPr marL="114300" lvl="1" indent="-114300" algn="just" defTabSz="666750">
                <a:lnSpc>
                  <a:spcPct val="90000"/>
                </a:lnSpc>
                <a:spcBef>
                  <a:spcPct val="0"/>
                </a:spcBef>
                <a:spcAft>
                  <a:spcPct val="15000"/>
                </a:spcAft>
                <a:buChar char="••"/>
              </a:pPr>
              <a:r>
                <a:rPr lang="tr-TR" sz="1500" kern="1200" dirty="0" smtClean="0">
                  <a:solidFill>
                    <a:sysClr val="window" lastClr="FFFFFF"/>
                  </a:solidFill>
                  <a:latin typeface="Calibri" panose="020F0502020204030204" pitchFamily="34" charset="0"/>
                  <a:ea typeface="Verdana" pitchFamily="34" charset="0"/>
                  <a:cs typeface="Verdana" pitchFamily="34" charset="0"/>
                </a:rPr>
                <a:t>Evinize ve (varsa) aracınıza ait anahtarları herkesin görebileceği yerlere asın.</a:t>
              </a:r>
              <a:endParaRPr lang="tr-TR" sz="1500" kern="1200" dirty="0">
                <a:solidFill>
                  <a:sysClr val="window" lastClr="FFFFFF"/>
                </a:solidFill>
                <a:latin typeface="Calibri" panose="020F0502020204030204" pitchFamily="34" charset="0"/>
                <a:ea typeface="Verdana" pitchFamily="34" charset="0"/>
                <a:cs typeface="Verdana" pitchFamily="34" charset="0"/>
              </a:endParaRPr>
            </a:p>
          </p:txBody>
        </p:sp>
      </p:grpSp>
      <p:grpSp>
        <p:nvGrpSpPr>
          <p:cNvPr id="11" name="Grup 10"/>
          <p:cNvGrpSpPr/>
          <p:nvPr/>
        </p:nvGrpSpPr>
        <p:grpSpPr>
          <a:xfrm>
            <a:off x="2152648" y="3247210"/>
            <a:ext cx="8770723" cy="1810864"/>
            <a:chOff x="0" y="1097681"/>
            <a:chExt cx="7886700" cy="1204815"/>
          </a:xfrm>
        </p:grpSpPr>
        <p:sp>
          <p:nvSpPr>
            <p:cNvPr id="15" name="Yuvarlatılmış Dikdörtgen 14"/>
            <p:cNvSpPr/>
            <p:nvPr/>
          </p:nvSpPr>
          <p:spPr>
            <a:xfrm>
              <a:off x="0" y="1097681"/>
              <a:ext cx="7886700" cy="997892"/>
            </a:xfrm>
            <a:prstGeom prst="roundRect">
              <a:avLst>
                <a:gd name="adj" fmla="val 10000"/>
              </a:avLst>
            </a:prstGeom>
            <a:solidFill>
              <a:srgbClr val="002A72"/>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Yuvarlatılmış Dikdörtgen 6"/>
            <p:cNvSpPr/>
            <p:nvPr/>
          </p:nvSpPr>
          <p:spPr>
            <a:xfrm>
              <a:off x="1677129" y="1304604"/>
              <a:ext cx="6209570" cy="997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just" defTabSz="666750">
                <a:lnSpc>
                  <a:spcPct val="150000"/>
                </a:lnSpc>
                <a:spcBef>
                  <a:spcPct val="0"/>
                </a:spcBef>
                <a:spcAft>
                  <a:spcPct val="35000"/>
                </a:spcAft>
              </a:pPr>
              <a:r>
                <a:rPr lang="tr-TR" sz="1500" b="1" kern="1200" dirty="0" smtClean="0">
                  <a:solidFill>
                    <a:sysClr val="window" lastClr="FFFFFF"/>
                  </a:solidFill>
                  <a:latin typeface="Calibri" panose="020F0502020204030204" pitchFamily="34" charset="0"/>
                  <a:ea typeface="Verdana" pitchFamily="34" charset="0"/>
                  <a:cs typeface="Verdana" pitchFamily="34" charset="0"/>
                </a:rPr>
                <a:t>Çıkış yollarındaki engelleri kaldırın!</a:t>
              </a:r>
              <a:endParaRPr lang="tr-TR" sz="1500" b="1" kern="1200" dirty="0">
                <a:solidFill>
                  <a:sysClr val="window" lastClr="FFFFFF"/>
                </a:solidFill>
                <a:latin typeface="Calibri" panose="020F0502020204030204" pitchFamily="34" charset="0"/>
                <a:ea typeface="Verdana" pitchFamily="34" charset="0"/>
                <a:cs typeface="Verdana" pitchFamily="34" charset="0"/>
              </a:endParaRPr>
            </a:p>
            <a:p>
              <a:pPr marL="114300" lvl="1" indent="-114300" algn="just" defTabSz="666750">
                <a:lnSpc>
                  <a:spcPct val="90000"/>
                </a:lnSpc>
                <a:spcBef>
                  <a:spcPct val="0"/>
                </a:spcBef>
                <a:spcAft>
                  <a:spcPct val="15000"/>
                </a:spcAft>
                <a:buChar char="••"/>
              </a:pPr>
              <a:r>
                <a:rPr lang="tr-TR" sz="1500" kern="1200" dirty="0" smtClean="0">
                  <a:solidFill>
                    <a:sysClr val="window" lastClr="FFFFFF"/>
                  </a:solidFill>
                  <a:latin typeface="Calibri" panose="020F0502020204030204" pitchFamily="34" charset="0"/>
                  <a:ea typeface="Verdana" pitchFamily="34" charset="0"/>
                  <a:cs typeface="Verdana" pitchFamily="34" charset="0"/>
                </a:rPr>
                <a:t>Çıkış yolları üzerinde bulunan ve tahliyeyi engelleyecek olan eşyaları kaldırın.</a:t>
              </a:r>
              <a:endParaRPr lang="tr-TR" sz="1500" kern="1200" dirty="0">
                <a:solidFill>
                  <a:sysClr val="window" lastClr="FFFFFF"/>
                </a:solidFill>
                <a:latin typeface="Calibri" panose="020F0502020204030204" pitchFamily="34" charset="0"/>
                <a:ea typeface="Verdana" pitchFamily="34" charset="0"/>
                <a:cs typeface="Verdana" pitchFamily="34" charset="0"/>
              </a:endParaRPr>
            </a:p>
          </p:txBody>
        </p:sp>
      </p:grpSp>
      <p:grpSp>
        <p:nvGrpSpPr>
          <p:cNvPr id="12" name="Grup 11"/>
          <p:cNvGrpSpPr/>
          <p:nvPr/>
        </p:nvGrpSpPr>
        <p:grpSpPr>
          <a:xfrm>
            <a:off x="2152648" y="4900945"/>
            <a:ext cx="8770723" cy="1810864"/>
            <a:chOff x="0" y="2195363"/>
            <a:chExt cx="7886700" cy="1204815"/>
          </a:xfrm>
        </p:grpSpPr>
        <p:sp>
          <p:nvSpPr>
            <p:cNvPr id="13" name="Yuvarlatılmış Dikdörtgen 12"/>
            <p:cNvSpPr/>
            <p:nvPr/>
          </p:nvSpPr>
          <p:spPr>
            <a:xfrm>
              <a:off x="0" y="2195363"/>
              <a:ext cx="7886700" cy="997892"/>
            </a:xfrm>
            <a:prstGeom prst="roundRect">
              <a:avLst>
                <a:gd name="adj" fmla="val 10000"/>
              </a:avLst>
            </a:prstGeom>
            <a:solidFill>
              <a:srgbClr val="E17723"/>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Yuvarlatılmış Dikdörtgen 8"/>
            <p:cNvSpPr/>
            <p:nvPr/>
          </p:nvSpPr>
          <p:spPr>
            <a:xfrm>
              <a:off x="1617870" y="2402286"/>
              <a:ext cx="5831789" cy="997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lvl="0" algn="just" defTabSz="666750">
                <a:lnSpc>
                  <a:spcPct val="150000"/>
                </a:lnSpc>
                <a:spcBef>
                  <a:spcPct val="0"/>
                </a:spcBef>
                <a:spcAft>
                  <a:spcPct val="35000"/>
                </a:spcAft>
              </a:pPr>
              <a:r>
                <a:rPr lang="tr-TR" sz="1500" b="1" kern="1200" dirty="0" smtClean="0">
                  <a:solidFill>
                    <a:sysClr val="window" lastClr="FFFFFF"/>
                  </a:solidFill>
                  <a:latin typeface="Calibri" panose="020F0502020204030204" pitchFamily="34" charset="0"/>
                  <a:ea typeface="Verdana" pitchFamily="34" charset="0"/>
                  <a:cs typeface="Verdana" pitchFamily="34" charset="0"/>
                </a:rPr>
                <a:t>Çıkış işaretleri yerleştirin!</a:t>
              </a:r>
              <a:endParaRPr lang="tr-TR" sz="1500" b="1" kern="1200" dirty="0">
                <a:solidFill>
                  <a:sysClr val="window" lastClr="FFFFFF"/>
                </a:solidFill>
                <a:latin typeface="Calibri" panose="020F0502020204030204" pitchFamily="34" charset="0"/>
                <a:ea typeface="Verdana" pitchFamily="34" charset="0"/>
                <a:cs typeface="Verdana" pitchFamily="34" charset="0"/>
              </a:endParaRPr>
            </a:p>
            <a:p>
              <a:pPr marL="114300" lvl="1" indent="-114300" algn="just" defTabSz="666750">
                <a:lnSpc>
                  <a:spcPct val="90000"/>
                </a:lnSpc>
                <a:spcBef>
                  <a:spcPct val="0"/>
                </a:spcBef>
                <a:spcAft>
                  <a:spcPct val="15000"/>
                </a:spcAft>
                <a:buChar char="••"/>
              </a:pPr>
              <a:r>
                <a:rPr lang="tr-TR" sz="1500" kern="1200" dirty="0" smtClean="0">
                  <a:solidFill>
                    <a:sysClr val="window" lastClr="FFFFFF"/>
                  </a:solidFill>
                  <a:latin typeface="Calibri" panose="020F0502020204030204" pitchFamily="34" charset="0"/>
                  <a:ea typeface="Verdana" pitchFamily="34" charset="0"/>
                  <a:cs typeface="Verdana" pitchFamily="34" charset="0"/>
                </a:rPr>
                <a:t>Çıkış yoluna herkesin görebileceği ve karanlıkta yansıtıcı özeliği olan (fosforlu) çıkış işaretleri yerleştirin.</a:t>
              </a:r>
              <a:endParaRPr lang="tr-TR" sz="1500" kern="1200" dirty="0">
                <a:solidFill>
                  <a:sysClr val="window" lastClr="FFFFFF"/>
                </a:solidFill>
                <a:latin typeface="Calibri" panose="020F0502020204030204" pitchFamily="34" charset="0"/>
                <a:ea typeface="Verdana" pitchFamily="34" charset="0"/>
                <a:cs typeface="Verdana" pitchFamily="34" charset="0"/>
              </a:endParaRPr>
            </a:p>
          </p:txBody>
        </p:sp>
      </p:grpSp>
    </p:spTree>
    <p:extLst>
      <p:ext uri="{BB962C8B-B14F-4D97-AF65-F5344CB8AC3E}">
        <p14:creationId xmlns:p14="http://schemas.microsoft.com/office/powerpoint/2010/main" val="23949347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12</a:t>
            </a:r>
            <a:endParaRPr lang="tr-TR"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Aile afet planı_2.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131086" y="1575537"/>
            <a:ext cx="4470912" cy="4050906"/>
          </a:xfrm>
          <a:prstGeom prst="rect">
            <a:avLst/>
          </a:prstGeom>
        </p:spPr>
      </p:pic>
      <p:sp>
        <p:nvSpPr>
          <p:cNvPr id="11" name="2 İçerik Yer Tutucusu"/>
          <p:cNvSpPr txBox="1">
            <a:spLocks/>
          </p:cNvSpPr>
          <p:nvPr/>
        </p:nvSpPr>
        <p:spPr>
          <a:xfrm>
            <a:off x="425241" y="1828346"/>
            <a:ext cx="6035507" cy="3914774"/>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358775" algn="just" defTabSz="342900" eaLnBrk="1" hangingPunct="1">
              <a:lnSpc>
                <a:spcPct val="150000"/>
              </a:lnSpc>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Plan yapın ve yaptığınız plana uyun.</a:t>
            </a:r>
          </a:p>
          <a:p>
            <a:pPr marL="0" indent="358775" algn="just" defTabSz="342900" eaLnBrk="1" hangingPunct="1">
              <a:lnSpc>
                <a:spcPct val="150000"/>
              </a:lnSpc>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Sakin olun. </a:t>
            </a:r>
          </a:p>
          <a:p>
            <a:pPr marL="0" indent="358775" algn="just" defTabSz="342900" eaLnBrk="1" hangingPunct="1">
              <a:lnSpc>
                <a:spcPct val="150000"/>
              </a:lnSpc>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Aceleci davranmayın. Tahliye anında hız değil, düzen ve güvenlik dikkat edilecek en önemli iki konudur</a:t>
            </a:r>
            <a:r>
              <a:rPr lang="tr-TR" altLang="tr-TR" spc="-30" dirty="0" smtClean="0">
                <a:solidFill>
                  <a:srgbClr val="282828"/>
                </a:solidFill>
                <a:latin typeface="Calibri" panose="020F0502020204030204" pitchFamily="34" charset="0"/>
                <a:ea typeface="Myriad Pro" pitchFamily="34" charset="0"/>
              </a:rPr>
              <a:t>.</a:t>
            </a:r>
            <a:endParaRPr lang="tr-TR" altLang="tr-TR" spc="-30" dirty="0">
              <a:solidFill>
                <a:srgbClr val="282828"/>
              </a:solidFill>
              <a:latin typeface="Calibri" panose="020F0502020204030204" pitchFamily="34" charset="0"/>
              <a:ea typeface="Myriad Pro" pitchFamily="34" charset="0"/>
            </a:endParaRPr>
          </a:p>
          <a:p>
            <a:pPr marL="0" indent="358775" algn="just" defTabSz="342900" eaLnBrk="1" hangingPunct="1">
              <a:lnSpc>
                <a:spcPct val="150000"/>
              </a:lnSpc>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Mağdur durumda olan kişilere kendinizi tehlikeye atmadan yardım edin yada yardım edilmesini sağlayın.</a:t>
            </a:r>
          </a:p>
          <a:p>
            <a:pPr marL="0" indent="358775" algn="just" defTabSz="342900" eaLnBrk="1" hangingPunct="1">
              <a:lnSpc>
                <a:spcPct val="150000"/>
              </a:lnSpc>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Gereksiz konuşmalardan kaçının ve sıranın sürekli olarak hareket etmesine itina edin.</a:t>
            </a:r>
          </a:p>
        </p:txBody>
      </p:sp>
    </p:spTree>
    <p:extLst>
      <p:ext uri="{BB962C8B-B14F-4D97-AF65-F5344CB8AC3E}">
        <p14:creationId xmlns:p14="http://schemas.microsoft.com/office/powerpoint/2010/main" val="14489435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mute="1">
                <p:cTn id="7" fill="hold" display="0">
                  <p:stCondLst>
                    <p:cond delay="indefinite"/>
                  </p:stCondLst>
                </p:cTn>
                <p:tgtEl>
                  <p:spTgt spid="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2 İçerik Yer Tutucusu"/>
          <p:cNvSpPr txBox="1">
            <a:spLocks/>
          </p:cNvSpPr>
          <p:nvPr/>
        </p:nvSpPr>
        <p:spPr>
          <a:xfrm>
            <a:off x="297973" y="2110827"/>
            <a:ext cx="11431291" cy="3263504"/>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smtClean="0">
                <a:solidFill>
                  <a:srgbClr val="282828"/>
                </a:solidFill>
                <a:latin typeface="Calibri" panose="020F0502020204030204" pitchFamily="34" charset="0"/>
                <a:ea typeface="Myriad Pro" pitchFamily="34" charset="0"/>
              </a:rPr>
              <a:t>Aile </a:t>
            </a:r>
            <a:r>
              <a:rPr lang="tr-TR" altLang="tr-TR" spc="-30" dirty="0">
                <a:solidFill>
                  <a:srgbClr val="282828"/>
                </a:solidFill>
                <a:latin typeface="Calibri" panose="020F0502020204030204" pitchFamily="34" charset="0"/>
                <a:ea typeface="Myriad Pro" pitchFamily="34" charset="0"/>
              </a:rPr>
              <a:t>üyeleri ile ev içi buluşma yerinde bir araya gelip Afet ve Acil Durum Çantanızı yanınıza alarak tahliye olun. </a:t>
            </a:r>
          </a:p>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Mevsimsel şartlara göre giysiler ve sağlam ayakkabılar giyin</a:t>
            </a:r>
            <a:r>
              <a:rPr lang="tr-TR" altLang="tr-TR" spc="-30" dirty="0" smtClean="0">
                <a:solidFill>
                  <a:srgbClr val="282828"/>
                </a:solidFill>
                <a:latin typeface="Calibri" panose="020F0502020204030204" pitchFamily="34" charset="0"/>
                <a:ea typeface="Myriad Pro" pitchFamily="34" charset="0"/>
              </a:rPr>
              <a:t>.</a:t>
            </a:r>
            <a:endParaRPr lang="tr-TR" altLang="tr-TR" spc="-30" dirty="0">
              <a:solidFill>
                <a:srgbClr val="282828"/>
              </a:solidFill>
              <a:latin typeface="Calibri" panose="020F0502020204030204" pitchFamily="34" charset="0"/>
              <a:ea typeface="Myriad Pro" pitchFamily="34" charset="0"/>
            </a:endParaRPr>
          </a:p>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Önceden belirlediğiniz tahliye yollarını  kullanın. </a:t>
            </a:r>
          </a:p>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"Tehlike geçti" değerlendirmesi gelene kadar binaya tekrar hiçbir nedenle girmeyin.</a:t>
            </a:r>
          </a:p>
        </p:txBody>
      </p:sp>
    </p:spTree>
    <p:extLst>
      <p:ext uri="{BB962C8B-B14F-4D97-AF65-F5344CB8AC3E}">
        <p14:creationId xmlns:p14="http://schemas.microsoft.com/office/powerpoint/2010/main" val="629873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5 İçerik Yer Tutucusu"/>
          <p:cNvSpPr txBox="1">
            <a:spLocks/>
          </p:cNvSpPr>
          <p:nvPr/>
        </p:nvSpPr>
        <p:spPr>
          <a:xfrm>
            <a:off x="637143" y="2021512"/>
            <a:ext cx="6447398" cy="3263504"/>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358775" algn="just" defTabSz="342900" eaLnBrk="1" hangingPunct="1">
              <a:lnSpc>
                <a:spcPct val="200000"/>
              </a:lnSpc>
              <a:spcBef>
                <a:spcPts val="0"/>
              </a:spcBef>
              <a:buClr>
                <a:srgbClr val="FF7E3D"/>
              </a:buClr>
              <a:buNone/>
              <a:defRPr/>
            </a:pPr>
            <a:r>
              <a:rPr lang="tr-TR" altLang="tr-TR" b="1" u="sng" spc="-30" dirty="0" smtClean="0">
                <a:solidFill>
                  <a:srgbClr val="282828"/>
                </a:solidFill>
                <a:latin typeface="Calibri" panose="020F0502020204030204" pitchFamily="34" charset="0"/>
                <a:ea typeface="Myriad Pro" pitchFamily="34" charset="0"/>
              </a:rPr>
              <a:t>BİNADA </a:t>
            </a:r>
            <a:r>
              <a:rPr lang="tr-TR" altLang="tr-TR" b="1" u="sng" spc="-30" dirty="0">
                <a:solidFill>
                  <a:srgbClr val="282828"/>
                </a:solidFill>
                <a:latin typeface="Calibri" panose="020F0502020204030204" pitchFamily="34" charset="0"/>
                <a:ea typeface="Myriad Pro" pitchFamily="34" charset="0"/>
              </a:rPr>
              <a:t>;</a:t>
            </a:r>
          </a:p>
          <a:p>
            <a:pPr marL="0" lvl="1" indent="358775" algn="just" defTabSz="342900" eaLnBrk="1" hangingPunct="1">
              <a:lnSpc>
                <a:spcPct val="200000"/>
              </a:lnSpc>
              <a:spcBef>
                <a:spcPts val="0"/>
              </a:spcBef>
              <a:buClr>
                <a:srgbClr val="FF7E3D"/>
              </a:buClr>
              <a:buNone/>
              <a:defRPr/>
            </a:pPr>
            <a:r>
              <a:rPr lang="tr-TR" altLang="tr-TR" sz="2000" spc="-30" dirty="0">
                <a:solidFill>
                  <a:srgbClr val="282828"/>
                </a:solidFill>
                <a:latin typeface="Calibri" panose="020F0502020204030204" pitchFamily="34" charset="0"/>
                <a:ea typeface="Myriad Pro" pitchFamily="34" charset="0"/>
              </a:rPr>
              <a:t>Evde tedavi gerektiren bir hastalığı olan veya kendisine bakım konusunda zorluğu olan (yaşlılar ve engelliler</a:t>
            </a:r>
            <a:r>
              <a:rPr lang="tr-TR" altLang="tr-TR" sz="2000" spc="-30" dirty="0" smtClean="0">
                <a:solidFill>
                  <a:srgbClr val="282828"/>
                </a:solidFill>
                <a:latin typeface="Calibri" panose="020F0502020204030204" pitchFamily="34" charset="0"/>
                <a:ea typeface="Myriad Pro" pitchFamily="34" charset="0"/>
              </a:rPr>
              <a:t>), yalnız </a:t>
            </a:r>
            <a:r>
              <a:rPr lang="tr-TR" altLang="tr-TR" sz="2000" spc="-30" dirty="0">
                <a:solidFill>
                  <a:srgbClr val="282828"/>
                </a:solidFill>
                <a:latin typeface="Calibri" panose="020F0502020204030204" pitchFamily="34" charset="0"/>
                <a:ea typeface="Myriad Pro" pitchFamily="34" charset="0"/>
              </a:rPr>
              <a:t>olan çocuklar var ise tahliye sırasında onların da tahliye olduğundan emin olmak gereklidir. </a:t>
            </a:r>
          </a:p>
          <a:p>
            <a:pPr marL="0" indent="-171450" algn="just" defTabSz="342900" eaLnBrk="1" hangingPunct="1">
              <a:lnSpc>
                <a:spcPct val="200000"/>
              </a:lnSpc>
              <a:spcBef>
                <a:spcPts val="0"/>
              </a:spcBef>
              <a:buClr>
                <a:srgbClr val="FF7E3D"/>
              </a:buClr>
              <a:buNone/>
              <a:defRPr/>
            </a:pPr>
            <a:endParaRPr lang="tr-TR" altLang="tr-TR" spc="-30" dirty="0">
              <a:solidFill>
                <a:srgbClr val="282828"/>
              </a:solidFill>
              <a:latin typeface="Calibri" panose="020F0502020204030204" pitchFamily="34" charset="0"/>
              <a:ea typeface="Myriad Pro" pitchFamily="34" charset="0"/>
            </a:endParaRPr>
          </a:p>
        </p:txBody>
      </p:sp>
      <p:pic>
        <p:nvPicPr>
          <p:cNvPr id="11" name="6 İçerik Yer Tutucusu" descr="20110106AY375660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9489" y="2013728"/>
            <a:ext cx="3722509" cy="3358207"/>
          </a:xfrm>
          <a:prstGeom prst="rect">
            <a:avLst/>
          </a:prstGeom>
          <a:ln>
            <a:noFill/>
          </a:ln>
          <a:effectLst>
            <a:softEdge rad="112500"/>
          </a:effectLst>
        </p:spPr>
      </p:pic>
    </p:spTree>
    <p:extLst>
      <p:ext uri="{BB962C8B-B14F-4D97-AF65-F5344CB8AC3E}">
        <p14:creationId xmlns:p14="http://schemas.microsoft.com/office/powerpoint/2010/main" val="39647304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1 İçerik Yer Tutucusu"/>
          <p:cNvSpPr txBox="1">
            <a:spLocks/>
          </p:cNvSpPr>
          <p:nvPr/>
        </p:nvSpPr>
        <p:spPr>
          <a:xfrm>
            <a:off x="546525" y="2044282"/>
            <a:ext cx="6529777" cy="2486501"/>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8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24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defTabSz="342900" eaLnBrk="1" hangingPunct="1">
              <a:lnSpc>
                <a:spcPct val="200000"/>
              </a:lnSpc>
              <a:spcBef>
                <a:spcPts val="0"/>
              </a:spcBef>
              <a:buClrTx/>
              <a:buFont typeface="Wingdings" panose="05000000000000000000" pitchFamily="2" charset="2"/>
              <a:buChar char="Ø"/>
              <a:defRPr/>
            </a:pPr>
            <a:r>
              <a:rPr lang="tr-TR" altLang="tr-TR" sz="2000" spc="-30" dirty="0" smtClean="0">
                <a:solidFill>
                  <a:srgbClr val="282828"/>
                </a:solidFill>
                <a:latin typeface="Calibri" panose="020F0502020204030204" pitchFamily="34" charset="0"/>
                <a:ea typeface="Myriad Pro" pitchFamily="34" charset="0"/>
              </a:rPr>
              <a:t>Elektrik</a:t>
            </a:r>
            <a:r>
              <a:rPr lang="tr-TR" altLang="tr-TR" sz="2000" spc="-30" dirty="0">
                <a:solidFill>
                  <a:srgbClr val="282828"/>
                </a:solidFill>
                <a:latin typeface="Calibri" panose="020F0502020204030204" pitchFamily="34" charset="0"/>
                <a:ea typeface="Myriad Pro" pitchFamily="34" charset="0"/>
              </a:rPr>
              <a:t>, su ve doğalgaz vanalarını kapatın.</a:t>
            </a:r>
          </a:p>
          <a:p>
            <a:pPr defTabSz="342900" eaLnBrk="1" hangingPunct="1">
              <a:lnSpc>
                <a:spcPct val="200000"/>
              </a:lnSpc>
              <a:spcBef>
                <a:spcPts val="0"/>
              </a:spcBef>
              <a:buClrTx/>
              <a:buFont typeface="Wingdings" panose="05000000000000000000" pitchFamily="2" charset="2"/>
              <a:buChar char="Ø"/>
              <a:defRPr/>
            </a:pPr>
            <a:r>
              <a:rPr lang="tr-TR" altLang="tr-TR" sz="2000" spc="-30" dirty="0">
                <a:solidFill>
                  <a:srgbClr val="282828"/>
                </a:solidFill>
                <a:latin typeface="Calibri" panose="020F0502020204030204" pitchFamily="34" charset="0"/>
                <a:ea typeface="Myriad Pro" pitchFamily="34" charset="0"/>
              </a:rPr>
              <a:t>Tanıdıklarınıza nereye gittiğinizi haber verin.</a:t>
            </a:r>
          </a:p>
          <a:p>
            <a:pPr defTabSz="342900" eaLnBrk="1" hangingPunct="1">
              <a:lnSpc>
                <a:spcPct val="200000"/>
              </a:lnSpc>
              <a:spcBef>
                <a:spcPts val="0"/>
              </a:spcBef>
              <a:buClrTx/>
              <a:buFont typeface="Wingdings" panose="05000000000000000000" pitchFamily="2" charset="2"/>
              <a:buChar char="Ø"/>
              <a:defRPr/>
            </a:pPr>
            <a:r>
              <a:rPr lang="tr-TR" altLang="tr-TR" sz="2000" spc="-30" dirty="0">
                <a:solidFill>
                  <a:srgbClr val="282828"/>
                </a:solidFill>
                <a:latin typeface="Calibri" panose="020F0502020204030204" pitchFamily="34" charset="0"/>
                <a:ea typeface="Myriad Pro" pitchFamily="34" charset="0"/>
              </a:rPr>
              <a:t>Yalnız yaşayan, yaşlı ve engelli komşularınıza yardımcı olun.</a:t>
            </a:r>
          </a:p>
          <a:p>
            <a:pPr defTabSz="342900" eaLnBrk="1" hangingPunct="1">
              <a:lnSpc>
                <a:spcPct val="200000"/>
              </a:lnSpc>
              <a:spcBef>
                <a:spcPts val="0"/>
              </a:spcBef>
              <a:buClrTx/>
              <a:buFont typeface="Wingdings" panose="05000000000000000000" pitchFamily="2" charset="2"/>
              <a:buChar char="Ø"/>
              <a:defRPr/>
            </a:pPr>
            <a:r>
              <a:rPr lang="tr-TR" altLang="tr-TR" sz="2000" spc="-30" dirty="0">
                <a:solidFill>
                  <a:srgbClr val="282828"/>
                </a:solidFill>
                <a:latin typeface="Calibri" panose="020F0502020204030204" pitchFamily="34" charset="0"/>
                <a:ea typeface="Myriad Pro" pitchFamily="34" charset="0"/>
              </a:rPr>
              <a:t>Evcil hayvanlarınız için önlem alın.</a:t>
            </a:r>
          </a:p>
        </p:txBody>
      </p:sp>
      <p:grpSp>
        <p:nvGrpSpPr>
          <p:cNvPr id="11" name="10 Grup"/>
          <p:cNvGrpSpPr>
            <a:grpSpLocks/>
          </p:cNvGrpSpPr>
          <p:nvPr/>
        </p:nvGrpSpPr>
        <p:grpSpPr bwMode="auto">
          <a:xfrm>
            <a:off x="7661190" y="1828346"/>
            <a:ext cx="3891382" cy="3921665"/>
            <a:chOff x="5530667" y="4374248"/>
            <a:chExt cx="2955158" cy="1952092"/>
          </a:xfrm>
        </p:grpSpPr>
        <p:pic>
          <p:nvPicPr>
            <p:cNvPr id="12" name="6 İçerik Yer Tutucusu" descr="10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421" y="5397909"/>
              <a:ext cx="1443603" cy="9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6 Resim" descr="17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0667" y="4374248"/>
              <a:ext cx="1443603" cy="92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7 Resim" descr="18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222" y="4389712"/>
              <a:ext cx="1443603" cy="92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267116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2 İçerik Yer Tutucusu"/>
          <p:cNvSpPr txBox="1">
            <a:spLocks/>
          </p:cNvSpPr>
          <p:nvPr/>
        </p:nvSpPr>
        <p:spPr>
          <a:xfrm>
            <a:off x="1278276" y="2236251"/>
            <a:ext cx="9470685" cy="3018235"/>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smtClean="0">
                <a:solidFill>
                  <a:srgbClr val="282828"/>
                </a:solidFill>
                <a:latin typeface="Calibri" panose="020F0502020204030204" pitchFamily="34" charset="0"/>
                <a:ea typeface="Myriad Pro" pitchFamily="34" charset="0"/>
              </a:rPr>
              <a:t>Tahliyeden </a:t>
            </a:r>
            <a:r>
              <a:rPr lang="tr-TR" altLang="tr-TR" spc="-30" dirty="0">
                <a:solidFill>
                  <a:srgbClr val="282828"/>
                </a:solidFill>
                <a:latin typeface="Calibri" panose="020F0502020204030204" pitchFamily="34" charset="0"/>
                <a:ea typeface="Myriad Pro" pitchFamily="34" charset="0"/>
              </a:rPr>
              <a:t>sonra çevresel riskleri değerlendirin</a:t>
            </a:r>
            <a:r>
              <a:rPr lang="tr-TR" altLang="tr-TR" spc="-30" dirty="0" smtClean="0">
                <a:solidFill>
                  <a:srgbClr val="282828"/>
                </a:solidFill>
                <a:latin typeface="Calibri" panose="020F0502020204030204" pitchFamily="34" charset="0"/>
                <a:ea typeface="Myriad Pro" pitchFamily="34" charset="0"/>
              </a:rPr>
              <a:t>.</a:t>
            </a:r>
            <a:endParaRPr lang="tr-TR" altLang="tr-TR" spc="-30" dirty="0">
              <a:solidFill>
                <a:srgbClr val="282828"/>
              </a:solidFill>
              <a:latin typeface="Calibri" panose="020F0502020204030204" pitchFamily="34" charset="0"/>
              <a:ea typeface="Myriad Pro" pitchFamily="34" charset="0"/>
            </a:endParaRPr>
          </a:p>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Açık alanlarda öncelikle binalardan, kulelerden, su depolarından, trafolardan uzak durun</a:t>
            </a:r>
            <a:r>
              <a:rPr lang="tr-TR" altLang="tr-TR" spc="-30" dirty="0" smtClean="0">
                <a:solidFill>
                  <a:srgbClr val="282828"/>
                </a:solidFill>
                <a:latin typeface="Calibri" panose="020F0502020204030204" pitchFamily="34" charset="0"/>
                <a:ea typeface="Myriad Pro" pitchFamily="34" charset="0"/>
              </a:rPr>
              <a:t>.</a:t>
            </a:r>
            <a:endParaRPr lang="tr-TR" altLang="tr-TR" spc="-30" dirty="0">
              <a:solidFill>
                <a:srgbClr val="282828"/>
              </a:solidFill>
              <a:latin typeface="Calibri" panose="020F0502020204030204" pitchFamily="34" charset="0"/>
              <a:ea typeface="Myriad Pro" pitchFamily="34" charset="0"/>
            </a:endParaRPr>
          </a:p>
          <a:p>
            <a:pPr marL="0" indent="358775" algn="just" defTabSz="342900" eaLnBrk="1" hangingPunct="1">
              <a:lnSpc>
                <a:spcPct val="200000"/>
              </a:lnSpc>
              <a:spcBef>
                <a:spcPts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Önceden belirlediğiniz buluşma yerine gidin; mümkün değilse güvenli bir açık alan bularak bölge dışı bağlantı kişisine haber verin. </a:t>
            </a:r>
          </a:p>
        </p:txBody>
      </p:sp>
    </p:spTree>
    <p:extLst>
      <p:ext uri="{BB962C8B-B14F-4D97-AF65-F5344CB8AC3E}">
        <p14:creationId xmlns:p14="http://schemas.microsoft.com/office/powerpoint/2010/main" val="4127947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2 İçerik Yer Tutucusu"/>
          <p:cNvSpPr txBox="1">
            <a:spLocks/>
          </p:cNvSpPr>
          <p:nvPr/>
        </p:nvSpPr>
        <p:spPr>
          <a:xfrm>
            <a:off x="453081" y="2110827"/>
            <a:ext cx="6582033" cy="3129558"/>
          </a:xfrm>
          <a:prstGeom prst="rect">
            <a:avLst/>
          </a:prstGeom>
        </p:spPr>
        <p:txBody>
          <a:bodyPr vert="horz" wrap="square" lIns="0" tIns="0" rIns="0" bIns="0" numCol="1" rtlCol="0" anchor="ctr" anchorCtr="0" compatLnSpc="1">
            <a:prstTxWarp prst="textNoShape">
              <a:avLst/>
            </a:prstTxWarp>
            <a:norm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358775" algn="just" defTabSz="342900" eaLnBrk="1" hangingPunct="1">
              <a:lnSpc>
                <a:spcPct val="200000"/>
              </a:lnSpc>
              <a:spcBef>
                <a:spcPct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Eğer yabancısı olduğunuz bir yerdeyseniz görevlilerin yönlendirmelerine mutlaka uyun. </a:t>
            </a:r>
          </a:p>
          <a:p>
            <a:pPr marL="0" indent="358775" algn="just" defTabSz="342900" eaLnBrk="1" hangingPunct="1">
              <a:lnSpc>
                <a:spcPct val="200000"/>
              </a:lnSpc>
              <a:spcBef>
                <a:spcPct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Görevliyseniz görev yerinize gidin</a:t>
            </a:r>
            <a:r>
              <a:rPr lang="tr-TR" altLang="tr-TR" spc="-30" dirty="0" smtClean="0">
                <a:solidFill>
                  <a:srgbClr val="282828"/>
                </a:solidFill>
                <a:latin typeface="Calibri" panose="020F0502020204030204" pitchFamily="34" charset="0"/>
                <a:ea typeface="Myriad Pro" pitchFamily="34" charset="0"/>
              </a:rPr>
              <a:t>.</a:t>
            </a:r>
            <a:endParaRPr lang="tr-TR" altLang="tr-TR" spc="-30" dirty="0">
              <a:solidFill>
                <a:srgbClr val="282828"/>
              </a:solidFill>
              <a:latin typeface="Calibri" panose="020F0502020204030204" pitchFamily="34" charset="0"/>
              <a:ea typeface="Myriad Pro" pitchFamily="34" charset="0"/>
            </a:endParaRPr>
          </a:p>
          <a:p>
            <a:pPr marL="0" indent="358775" algn="just" defTabSz="342900" eaLnBrk="1" hangingPunct="1">
              <a:lnSpc>
                <a:spcPct val="200000"/>
              </a:lnSpc>
              <a:spcBef>
                <a:spcPct val="0"/>
              </a:spcBef>
              <a:buClrTx/>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Hızlı fakat sakin hareket edin.</a:t>
            </a:r>
          </a:p>
        </p:txBody>
      </p:sp>
      <p:pic>
        <p:nvPicPr>
          <p:cNvPr id="11" name="4 İçerik Yer Tutucusu" descr="MahonPointShoppingCentr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4671" y="2110827"/>
            <a:ext cx="3772826" cy="3419464"/>
          </a:xfrm>
          <a:prstGeom prst="rect">
            <a:avLst/>
          </a:prstGeom>
          <a:ln>
            <a:noFill/>
          </a:ln>
          <a:effectLst>
            <a:softEdge rad="112500"/>
          </a:effectLst>
        </p:spPr>
      </p:pic>
    </p:spTree>
    <p:extLst>
      <p:ext uri="{BB962C8B-B14F-4D97-AF65-F5344CB8AC3E}">
        <p14:creationId xmlns:p14="http://schemas.microsoft.com/office/powerpoint/2010/main" val="676405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5" descr="C:\Documents and Settings\ozan çılgın\Desktop\İSMEP\tüm şekiller\cizi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891" y="1655352"/>
            <a:ext cx="3697240" cy="4193513"/>
          </a:xfrm>
          <a:prstGeom prst="rect">
            <a:avLst/>
          </a:prstGeom>
        </p:spPr>
      </p:pic>
      <p:sp>
        <p:nvSpPr>
          <p:cNvPr id="11" name="2 İçerik Yer Tutucusu"/>
          <p:cNvSpPr txBox="1">
            <a:spLocks/>
          </p:cNvSpPr>
          <p:nvPr/>
        </p:nvSpPr>
        <p:spPr>
          <a:xfrm>
            <a:off x="974894" y="1887044"/>
            <a:ext cx="5295900" cy="3550868"/>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182563" defTabSz="342900" eaLnBrk="1" hangingPunct="1">
              <a:lnSpc>
                <a:spcPct val="150000"/>
              </a:lnSpc>
              <a:spcBef>
                <a:spcPts val="0"/>
              </a:spcBef>
              <a:buClr>
                <a:srgbClr val="FF7E3D"/>
              </a:buClr>
              <a:buNone/>
              <a:defRPr/>
            </a:pPr>
            <a:r>
              <a:rPr lang="tr-TR" altLang="tr-TR" sz="1800" spc="-30" dirty="0">
                <a:solidFill>
                  <a:srgbClr val="282828"/>
                </a:solidFill>
                <a:latin typeface="Calibri" panose="020F0502020204030204" pitchFamily="34" charset="0"/>
                <a:ea typeface="Myriad Pro" pitchFamily="34" charset="0"/>
              </a:rPr>
              <a:t>Bina içinin daha güvenli olduğu durumlar; </a:t>
            </a:r>
          </a:p>
          <a:p>
            <a:pPr marL="182563" lvl="1" indent="0" defTabSz="342900" eaLnBrk="1" hangingPunct="1">
              <a:lnSpc>
                <a:spcPct val="150000"/>
              </a:lnSpc>
              <a:spcBef>
                <a:spcPts val="0"/>
              </a:spcBef>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Kar ve yağmur fırtınaları</a:t>
            </a:r>
          </a:p>
          <a:p>
            <a:pPr marL="182563" lvl="1" indent="0" defTabSz="342900" eaLnBrk="1" hangingPunct="1">
              <a:lnSpc>
                <a:spcPct val="150000"/>
              </a:lnSpc>
              <a:spcBef>
                <a:spcPts val="0"/>
              </a:spcBef>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Kimyasal sızıntılar</a:t>
            </a:r>
          </a:p>
          <a:p>
            <a:pPr marL="182563" lvl="1" indent="0" defTabSz="342900" eaLnBrk="1" hangingPunct="1">
              <a:lnSpc>
                <a:spcPct val="150000"/>
              </a:lnSpc>
              <a:spcBef>
                <a:spcPts val="0"/>
              </a:spcBef>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Su baskını ve taşkınlar</a:t>
            </a:r>
          </a:p>
          <a:p>
            <a:pPr marL="182563" lvl="1" indent="0" defTabSz="342900" eaLnBrk="1" hangingPunct="1">
              <a:lnSpc>
                <a:spcPct val="150000"/>
              </a:lnSpc>
              <a:spcBef>
                <a:spcPts val="0"/>
              </a:spcBef>
              <a:buClr>
                <a:schemeClr val="tx2"/>
              </a:buClr>
              <a:buFont typeface="Wingdings" panose="05000000000000000000" pitchFamily="2" charset="2"/>
              <a:buChar char="Ø"/>
              <a:defRPr/>
            </a:pPr>
            <a:r>
              <a:rPr lang="tr-TR" altLang="tr-TR" spc="-30" dirty="0">
                <a:solidFill>
                  <a:srgbClr val="282828"/>
                </a:solidFill>
                <a:latin typeface="Calibri" panose="020F0502020204030204" pitchFamily="34" charset="0"/>
                <a:ea typeface="Myriad Pro" pitchFamily="34" charset="0"/>
              </a:rPr>
              <a:t>Toplumsal olaylar </a:t>
            </a:r>
          </a:p>
          <a:p>
            <a:pPr marL="0" lvl="1" indent="182563" defTabSz="342900" eaLnBrk="1" hangingPunct="1">
              <a:buClr>
                <a:srgbClr val="FF7E3D"/>
              </a:buClr>
              <a:buNone/>
              <a:defRPr/>
            </a:pPr>
            <a:endParaRPr lang="tr-TR" altLang="tr-TR" spc="-30" dirty="0">
              <a:solidFill>
                <a:srgbClr val="282828"/>
              </a:solidFill>
              <a:latin typeface="Calibri" panose="020F0502020204030204" pitchFamily="34" charset="0"/>
              <a:ea typeface="Myriad Pro" pitchFamily="34" charset="0"/>
            </a:endParaRPr>
          </a:p>
          <a:p>
            <a:pPr marL="0" indent="182563" algn="just" defTabSz="342900" eaLnBrk="1" hangingPunct="1">
              <a:lnSpc>
                <a:spcPct val="150000"/>
              </a:lnSpc>
              <a:spcBef>
                <a:spcPts val="0"/>
              </a:spcBef>
              <a:buClr>
                <a:srgbClr val="FF7E3D"/>
              </a:buClr>
              <a:buNone/>
              <a:defRPr/>
            </a:pPr>
            <a:r>
              <a:rPr lang="tr-TR" altLang="tr-TR" sz="1800" b="1" spc="-30" dirty="0">
                <a:solidFill>
                  <a:srgbClr val="282828"/>
                </a:solidFill>
                <a:latin typeface="Calibri" panose="020F0502020204030204" pitchFamily="34" charset="0"/>
                <a:ea typeface="Myriad Pro" pitchFamily="34" charset="0"/>
              </a:rPr>
              <a:t>Yerinde sığınak uygulaması, </a:t>
            </a:r>
            <a:r>
              <a:rPr lang="tr-TR" altLang="tr-TR" sz="1800" spc="-30" dirty="0">
                <a:solidFill>
                  <a:srgbClr val="282828"/>
                </a:solidFill>
                <a:latin typeface="Calibri" panose="020F0502020204030204" pitchFamily="34" charset="0"/>
                <a:ea typeface="Myriad Pro" pitchFamily="34" charset="0"/>
              </a:rPr>
              <a:t>dışarıdaki tehlikeli </a:t>
            </a:r>
            <a:r>
              <a:rPr lang="tr-TR" altLang="tr-TR" sz="1800" spc="-30" dirty="0" smtClean="0">
                <a:solidFill>
                  <a:srgbClr val="282828"/>
                </a:solidFill>
                <a:latin typeface="Calibri" panose="020F0502020204030204" pitchFamily="34" charset="0"/>
                <a:ea typeface="Myriad Pro" pitchFamily="34" charset="0"/>
              </a:rPr>
              <a:t>durumdan bina </a:t>
            </a:r>
            <a:r>
              <a:rPr lang="tr-TR" altLang="tr-TR" sz="1800" spc="-30" dirty="0">
                <a:solidFill>
                  <a:srgbClr val="282828"/>
                </a:solidFill>
                <a:latin typeface="Calibri" panose="020F0502020204030204" pitchFamily="34" charset="0"/>
                <a:ea typeface="Myriad Pro" pitchFamily="34" charset="0"/>
              </a:rPr>
              <a:t>içinde korunmayı amaçlar ve temel olarak binanın </a:t>
            </a:r>
            <a:r>
              <a:rPr lang="tr-TR" altLang="tr-TR" sz="1800" spc="-30" dirty="0" smtClean="0">
                <a:solidFill>
                  <a:srgbClr val="282828"/>
                </a:solidFill>
                <a:latin typeface="Calibri" panose="020F0502020204030204" pitchFamily="34" charset="0"/>
                <a:ea typeface="Myriad Pro" pitchFamily="34" charset="0"/>
              </a:rPr>
              <a:t>içini izole </a:t>
            </a:r>
            <a:r>
              <a:rPr lang="tr-TR" altLang="tr-TR" sz="1800" spc="-30" dirty="0">
                <a:solidFill>
                  <a:srgbClr val="282828"/>
                </a:solidFill>
                <a:latin typeface="Calibri" panose="020F0502020204030204" pitchFamily="34" charset="0"/>
                <a:ea typeface="Myriad Pro" pitchFamily="34" charset="0"/>
              </a:rPr>
              <a:t>etmeye yönelik önlemleri kapsar. </a:t>
            </a:r>
          </a:p>
        </p:txBody>
      </p:sp>
    </p:spTree>
    <p:extLst>
      <p:ext uri="{BB962C8B-B14F-4D97-AF65-F5344CB8AC3E}">
        <p14:creationId xmlns:p14="http://schemas.microsoft.com/office/powerpoint/2010/main" val="6314467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2" descr="http://sitap.org/wp-content/uploads/2015/01/sozluk-V7-web-kapakl%C4%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723" y="2447681"/>
            <a:ext cx="2438952" cy="365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ikdörtgen 10"/>
          <p:cNvSpPr/>
          <p:nvPr/>
        </p:nvSpPr>
        <p:spPr>
          <a:xfrm>
            <a:off x="818375" y="1961649"/>
            <a:ext cx="7650122" cy="4378122"/>
          </a:xfrm>
          <a:prstGeom prst="rect">
            <a:avLst/>
          </a:prstGeom>
        </p:spPr>
        <p:txBody>
          <a:bodyPr wrap="square" lIns="68580" tIns="34290" rIns="68580" bIns="34290">
            <a:spAutoFit/>
          </a:bodyPr>
          <a:lstStyle/>
          <a:p>
            <a:pPr indent="358775" algn="just">
              <a:lnSpc>
                <a:spcPct val="200000"/>
              </a:lnSpc>
            </a:pPr>
            <a:r>
              <a:rPr lang="tr-TR" altLang="tr-TR" sz="2000" b="1" dirty="0">
                <a:latin typeface="Calibri" panose="020F0502020204030204" pitchFamily="34" charset="0"/>
              </a:rPr>
              <a:t>TAHLİYE NEDİR </a:t>
            </a:r>
            <a:r>
              <a:rPr lang="tr-TR" altLang="tr-TR" sz="2000" b="1" dirty="0" smtClean="0">
                <a:latin typeface="Calibri" panose="020F0502020204030204" pitchFamily="34" charset="0"/>
              </a:rPr>
              <a:t>?</a:t>
            </a:r>
            <a:endParaRPr lang="tr-TR" altLang="tr-TR" sz="2000" dirty="0" smtClean="0">
              <a:latin typeface="Calibri" panose="020F0502020204030204" pitchFamily="34" charset="0"/>
            </a:endParaRPr>
          </a:p>
          <a:p>
            <a:pPr indent="358775" algn="just">
              <a:lnSpc>
                <a:spcPct val="200000"/>
              </a:lnSpc>
            </a:pPr>
            <a:r>
              <a:rPr lang="tr-TR" altLang="tr-TR" sz="2000" dirty="0" smtClean="0">
                <a:latin typeface="Calibri" panose="020F0502020204030204" pitchFamily="34" charset="0"/>
              </a:rPr>
              <a:t>Açıklamalı </a:t>
            </a:r>
            <a:r>
              <a:rPr lang="tr-TR" altLang="tr-TR" sz="2000" dirty="0">
                <a:latin typeface="Calibri" panose="020F0502020204030204" pitchFamily="34" charset="0"/>
              </a:rPr>
              <a:t>Afet Yönetimi Terimleri Sözlüğünde (2014: 141) geçen tanıma göre, tahliye; </a:t>
            </a:r>
          </a:p>
          <a:p>
            <a:pPr indent="358775" algn="just">
              <a:lnSpc>
                <a:spcPct val="200000"/>
              </a:lnSpc>
            </a:pPr>
            <a:r>
              <a:rPr lang="tr-TR" altLang="tr-TR" sz="2000" dirty="0">
                <a:latin typeface="Calibri" panose="020F0502020204030204" pitchFamily="34" charset="0"/>
              </a:rPr>
              <a:t>Afet ve acil durum ile sivil korunma hizmetleri kapsamında, boşaltılması gereken yapıların veya bir bölgenin, önceden belirlenmiş yollar kullanılarak hızlı ve düzenli bir şekilde boşaltılıp insan ve canlıların güvenli yerlere nakledilmesi işlemidir. </a:t>
            </a:r>
          </a:p>
        </p:txBody>
      </p:sp>
      <p:sp>
        <p:nvSpPr>
          <p:cNvPr id="12" name="Metin kutusu 11"/>
          <p:cNvSpPr txBox="1"/>
          <p:nvPr/>
        </p:nvSpPr>
        <p:spPr>
          <a:xfrm>
            <a:off x="716692" y="1541936"/>
            <a:ext cx="4545155" cy="377026"/>
          </a:xfrm>
          <a:prstGeom prst="rect">
            <a:avLst/>
          </a:prstGeom>
          <a:noFill/>
        </p:spPr>
        <p:txBody>
          <a:bodyPr wrap="none" lIns="68580" tIns="34290" rIns="68580" bIns="34290" rtlCol="0">
            <a:spAutoFit/>
          </a:bodyPr>
          <a:lstStyle/>
          <a:p>
            <a:r>
              <a:rPr lang="tr-TR" sz="2000" b="1"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TAHLİYE VE TAHLİYE TÜRLERİ</a:t>
            </a:r>
            <a:endParaRPr lang="tr-TR" sz="2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664114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19</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6 İçerik Yer Tutucusu" descr="evacu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3780" y="1828346"/>
            <a:ext cx="4436990" cy="3559200"/>
          </a:xfrm>
          <a:prstGeom prst="rect">
            <a:avLst/>
          </a:prstGeom>
        </p:spPr>
      </p:pic>
      <p:sp>
        <p:nvSpPr>
          <p:cNvPr id="11" name="2 İçerik Yer Tutucusu"/>
          <p:cNvSpPr txBox="1">
            <a:spLocks/>
          </p:cNvSpPr>
          <p:nvPr/>
        </p:nvSpPr>
        <p:spPr>
          <a:xfrm>
            <a:off x="538287" y="1705233"/>
            <a:ext cx="6406209" cy="4011827"/>
          </a:xfrm>
          <a:prstGeom prst="rect">
            <a:avLst/>
          </a:prstGeom>
        </p:spPr>
        <p:txBody>
          <a:bodyPr vert="horz" wrap="square" lIns="0" tIns="0" rIns="0" bIns="0" numCol="1" rtlCol="0" anchor="t" anchorCtr="0" compatLnSpc="1">
            <a:prstTxWarp prst="textNoShape">
              <a:avLst/>
            </a:prstTxWarp>
            <a:noAutofit/>
          </a:bodyPr>
          <a:lstStyle>
            <a:lvl1pPr marL="2286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spc="-40">
                <a:solidFill>
                  <a:schemeClr val="bg2"/>
                </a:solidFill>
                <a:latin typeface="Myriad Pro" panose="020B0503030403020204" pitchFamily="34" charset="0"/>
                <a:ea typeface="Myriad Pro" charset="0"/>
                <a:cs typeface="Myriad Pro" panose="020B0503030403020204" pitchFamily="34" charset="0"/>
              </a:defRPr>
            </a:lvl1pPr>
            <a:lvl2pPr marL="511175" indent="-282575" algn="l" defTabSz="457200" rtl="0" eaLnBrk="0" fontAlgn="base" hangingPunct="0">
              <a:spcBef>
                <a:spcPct val="20000"/>
              </a:spcBef>
              <a:spcAft>
                <a:spcPct val="0"/>
              </a:spcAft>
              <a:buClr>
                <a:schemeClr val="accent2"/>
              </a:buClr>
              <a:buFont typeface="Arial" panose="020B0604020202020204" pitchFamily="34" charset="0"/>
              <a:buChar char="–"/>
              <a:defRPr sz="1800" kern="1200" spc="-40">
                <a:solidFill>
                  <a:schemeClr val="bg2"/>
                </a:solidFill>
                <a:latin typeface="Myriad Pro" panose="020B0503030403020204" pitchFamily="34" charset="0"/>
                <a:ea typeface="Myriad Pro" charset="0"/>
                <a:cs typeface="Myriad Pro" panose="020B0503030403020204" pitchFamily="34" charset="0"/>
              </a:defRPr>
            </a:lvl2pPr>
            <a:lvl3pPr marL="741363" indent="-230188" algn="l" defTabSz="457200" rtl="0" eaLnBrk="0" fontAlgn="base" hangingPunct="0">
              <a:spcBef>
                <a:spcPct val="20000"/>
              </a:spcBef>
              <a:spcAft>
                <a:spcPct val="0"/>
              </a:spcAft>
              <a:buClr>
                <a:schemeClr val="accent2"/>
              </a:buClr>
              <a:buFont typeface="Arial" panose="020B0604020202020204" pitchFamily="34" charset="0"/>
              <a:buChar char="•"/>
              <a:defRPr sz="1600" kern="1200" spc="-40">
                <a:solidFill>
                  <a:schemeClr val="bg2"/>
                </a:solidFill>
                <a:latin typeface="Myriad Pro" panose="020B0503030403020204" pitchFamily="34" charset="0"/>
                <a:ea typeface="Myriad Pro" charset="0"/>
                <a:cs typeface="Myriad Pro" panose="020B0503030403020204" pitchFamily="34" charset="0"/>
              </a:defRPr>
            </a:lvl3pPr>
            <a:lvl4pPr marL="1031875" indent="-290513"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4pPr>
            <a:lvl5pPr marL="1314450" indent="-282575" algn="l" defTabSz="457200" rtl="0" eaLnBrk="0" fontAlgn="base" hangingPunct="0">
              <a:spcBef>
                <a:spcPct val="20000"/>
              </a:spcBef>
              <a:spcAft>
                <a:spcPct val="0"/>
              </a:spcAft>
              <a:buClr>
                <a:schemeClr val="accent2"/>
              </a:buClr>
              <a:buFont typeface="Arial" panose="020B0604020202020204" pitchFamily="34" charset="0"/>
              <a:buChar char="»"/>
              <a:defRPr sz="1400" kern="1200" spc="-40">
                <a:solidFill>
                  <a:schemeClr val="bg2"/>
                </a:solidFill>
                <a:latin typeface="Myriad Pro" panose="020B0503030403020204" pitchFamily="34" charset="0"/>
                <a:ea typeface="Myriad Pro" charset="0"/>
                <a:cs typeface="Myriad Pro" panose="020B0503030403020204"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182563" algn="just" defTabSz="342900" eaLnBrk="1" hangingPunct="1">
              <a:lnSpc>
                <a:spcPct val="200000"/>
              </a:lnSpc>
              <a:spcBef>
                <a:spcPct val="0"/>
              </a:spcBef>
              <a:buClr>
                <a:srgbClr val="FF7E3D"/>
              </a:buClr>
              <a:buNone/>
              <a:defRPr/>
            </a:pPr>
            <a:r>
              <a:rPr lang="tr-TR" altLang="tr-TR" sz="1800" spc="-30" dirty="0">
                <a:solidFill>
                  <a:srgbClr val="282828"/>
                </a:solidFill>
                <a:latin typeface="Calibri" panose="020F0502020204030204" pitchFamily="34" charset="0"/>
                <a:ea typeface="Myriad Pro" pitchFamily="34" charset="0"/>
              </a:rPr>
              <a:t>Bölgesel tahliye  </a:t>
            </a:r>
            <a:r>
              <a:rPr lang="tr-TR" altLang="tr-TR" sz="1800" spc="-30" dirty="0" smtClean="0">
                <a:solidFill>
                  <a:srgbClr val="282828"/>
                </a:solidFill>
                <a:latin typeface="Calibri" panose="020F0502020204030204" pitchFamily="34" charset="0"/>
                <a:ea typeface="Myriad Pro" pitchFamily="34" charset="0"/>
              </a:rPr>
              <a:t>yapılabilir. Bölgesel </a:t>
            </a:r>
            <a:r>
              <a:rPr lang="tr-TR" altLang="tr-TR" sz="1800" spc="-30" dirty="0">
                <a:solidFill>
                  <a:srgbClr val="282828"/>
                </a:solidFill>
                <a:latin typeface="Calibri" panose="020F0502020204030204" pitchFamily="34" charset="0"/>
                <a:ea typeface="Myriad Pro" pitchFamily="34" charset="0"/>
              </a:rPr>
              <a:t>tahliye iki türlü gerçekleşebilir</a:t>
            </a:r>
            <a:r>
              <a:rPr lang="tr-TR" altLang="tr-TR" sz="1800" spc="-30" dirty="0" smtClean="0">
                <a:solidFill>
                  <a:srgbClr val="282828"/>
                </a:solidFill>
                <a:latin typeface="Calibri" panose="020F0502020204030204" pitchFamily="34" charset="0"/>
                <a:ea typeface="Myriad Pro" pitchFamily="34" charset="0"/>
              </a:rPr>
              <a:t>;</a:t>
            </a:r>
            <a:endParaRPr lang="tr-TR" altLang="tr-TR" sz="1800" spc="-30" dirty="0">
              <a:solidFill>
                <a:srgbClr val="282828"/>
              </a:solidFill>
              <a:latin typeface="Calibri" panose="020F0502020204030204" pitchFamily="34" charset="0"/>
              <a:ea typeface="Myriad Pro" pitchFamily="34" charset="0"/>
            </a:endParaRPr>
          </a:p>
          <a:p>
            <a:pPr marL="0" lvl="1" indent="182563" algn="just" defTabSz="342900" eaLnBrk="1" hangingPunct="1">
              <a:lnSpc>
                <a:spcPct val="200000"/>
              </a:lnSpc>
              <a:spcBef>
                <a:spcPct val="0"/>
              </a:spcBef>
              <a:buClr>
                <a:schemeClr val="tx1"/>
              </a:buClr>
              <a:buFont typeface="+mj-lt"/>
              <a:buAutoNum type="arabicParenR"/>
              <a:defRPr/>
            </a:pPr>
            <a:r>
              <a:rPr lang="tr-TR" altLang="tr-TR" spc="-30" dirty="0">
                <a:solidFill>
                  <a:srgbClr val="282828"/>
                </a:solidFill>
                <a:latin typeface="Calibri" panose="020F0502020204030204" pitchFamily="34" charset="0"/>
                <a:ea typeface="Myriad Pro" pitchFamily="34" charset="0"/>
              </a:rPr>
              <a:t>Resmi makamlar tahliye emri verir. Bu görev </a:t>
            </a:r>
            <a:r>
              <a:rPr lang="tr-TR" altLang="tr-TR" b="1" spc="-30" dirty="0">
                <a:solidFill>
                  <a:srgbClr val="282828"/>
                </a:solidFill>
                <a:latin typeface="Calibri" panose="020F0502020204030204" pitchFamily="34" charset="0"/>
                <a:ea typeface="Myriad Pro" pitchFamily="34" charset="0"/>
              </a:rPr>
              <a:t>Türkiye Afet Müdahale Planı (TAMP) </a:t>
            </a:r>
            <a:r>
              <a:rPr lang="tr-TR" altLang="tr-TR" spc="-30" dirty="0">
                <a:solidFill>
                  <a:srgbClr val="282828"/>
                </a:solidFill>
                <a:latin typeface="Calibri" panose="020F0502020204030204" pitchFamily="34" charset="0"/>
                <a:ea typeface="Myriad Pro" pitchFamily="34" charset="0"/>
              </a:rPr>
              <a:t>gereğince, </a:t>
            </a:r>
            <a:r>
              <a:rPr lang="tr-TR" altLang="tr-TR" b="1" spc="-30" dirty="0">
                <a:solidFill>
                  <a:srgbClr val="282828"/>
                </a:solidFill>
                <a:latin typeface="Calibri" panose="020F0502020204030204" pitchFamily="34" charset="0"/>
                <a:ea typeface="Myriad Pro" pitchFamily="34" charset="0"/>
              </a:rPr>
              <a:t>Tahliye ve Yerleştirme Hizmet Grubu </a:t>
            </a:r>
            <a:r>
              <a:rPr lang="tr-TR" altLang="tr-TR" spc="-30" dirty="0">
                <a:solidFill>
                  <a:srgbClr val="282828"/>
                </a:solidFill>
                <a:latin typeface="Calibri" panose="020F0502020204030204" pitchFamily="34" charset="0"/>
                <a:ea typeface="Myriad Pro" pitchFamily="34" charset="0"/>
              </a:rPr>
              <a:t>tarafından yerine getirilir. Bu hizmet grubunun ana çözüm ortağı, yerelde </a:t>
            </a:r>
            <a:r>
              <a:rPr lang="tr-TR" altLang="tr-TR" b="1" spc="-30" dirty="0">
                <a:solidFill>
                  <a:srgbClr val="282828"/>
                </a:solidFill>
                <a:latin typeface="Calibri" panose="020F0502020204030204" pitchFamily="34" charset="0"/>
                <a:ea typeface="Myriad Pro" pitchFamily="34" charset="0"/>
              </a:rPr>
              <a:t>İl Göç İdaresi Müdürlükleridir</a:t>
            </a:r>
            <a:r>
              <a:rPr lang="tr-TR" altLang="tr-TR" spc="-30" dirty="0">
                <a:solidFill>
                  <a:srgbClr val="282828"/>
                </a:solidFill>
                <a:latin typeface="Calibri" panose="020F0502020204030204" pitchFamily="34" charset="0"/>
                <a:ea typeface="Myriad Pro" pitchFamily="34" charset="0"/>
              </a:rPr>
              <a:t>. </a:t>
            </a:r>
          </a:p>
          <a:p>
            <a:pPr marL="0" lvl="1" indent="182563" algn="just" defTabSz="342900" eaLnBrk="1" hangingPunct="1">
              <a:lnSpc>
                <a:spcPct val="200000"/>
              </a:lnSpc>
              <a:spcBef>
                <a:spcPct val="0"/>
              </a:spcBef>
              <a:buClr>
                <a:schemeClr val="tx1"/>
              </a:buClr>
              <a:buFont typeface="+mj-lt"/>
              <a:buAutoNum type="arabicParenR"/>
              <a:defRPr/>
            </a:pPr>
            <a:r>
              <a:rPr lang="tr-TR" altLang="tr-TR" spc="-30" dirty="0" smtClean="0">
                <a:solidFill>
                  <a:srgbClr val="282828"/>
                </a:solidFill>
                <a:latin typeface="Calibri" panose="020F0502020204030204" pitchFamily="34" charset="0"/>
                <a:ea typeface="Myriad Pro" pitchFamily="34" charset="0"/>
              </a:rPr>
              <a:t>Bireyler </a:t>
            </a:r>
            <a:r>
              <a:rPr lang="tr-TR" altLang="tr-TR" spc="-30" dirty="0">
                <a:solidFill>
                  <a:srgbClr val="282828"/>
                </a:solidFill>
                <a:latin typeface="Calibri" panose="020F0502020204030204" pitchFamily="34" charset="0"/>
                <a:ea typeface="Myriad Pro" pitchFamily="34" charset="0"/>
              </a:rPr>
              <a:t>kendi kendilerine bölgeyi tahliye eder.</a:t>
            </a:r>
          </a:p>
        </p:txBody>
      </p:sp>
    </p:spTree>
    <p:extLst>
      <p:ext uri="{BB962C8B-B14F-4D97-AF65-F5344CB8AC3E}">
        <p14:creationId xmlns:p14="http://schemas.microsoft.com/office/powerpoint/2010/main" val="30280105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20</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716692" y="1576054"/>
            <a:ext cx="10555366" cy="430576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342900" fontAlgn="base">
              <a:lnSpc>
                <a:spcPct val="100000"/>
              </a:lnSpc>
              <a:spcBef>
                <a:spcPct val="0"/>
              </a:spcBef>
              <a:spcAft>
                <a:spcPct val="0"/>
              </a:spcAft>
              <a:buClr>
                <a:srgbClr val="FF7E3D"/>
              </a:buClr>
              <a:buFont typeface="Arial" panose="020B0604020202020204" pitchFamily="34" charset="0"/>
              <a:buNone/>
            </a:pPr>
            <a:endParaRPr lang="tr-TR" altLang="tr-TR" sz="1700" b="1" spc="-30" dirty="0" smtClean="0">
              <a:solidFill>
                <a:srgbClr val="282828"/>
              </a:solidFill>
              <a:latin typeface="Calibri" panose="020F0502020204030204" pitchFamily="34" charset="0"/>
              <a:ea typeface="Myriad Pro" pitchFamily="34" charset="0"/>
            </a:endParaRPr>
          </a:p>
          <a:p>
            <a:pPr marL="0" indent="0" defTabSz="342900" fontAlgn="base">
              <a:lnSpc>
                <a:spcPct val="100000"/>
              </a:lnSpc>
              <a:spcBef>
                <a:spcPct val="0"/>
              </a:spcBef>
              <a:spcAft>
                <a:spcPct val="0"/>
              </a:spcAft>
              <a:buClr>
                <a:srgbClr val="FF7E3D"/>
              </a:buClr>
              <a:buFont typeface="Arial" panose="020B0604020202020204" pitchFamily="34" charset="0"/>
              <a:buNone/>
            </a:pPr>
            <a:r>
              <a:rPr lang="tr-TR" altLang="tr-TR" sz="1900" b="1" u="sng" spc="-30" dirty="0" smtClean="0">
                <a:solidFill>
                  <a:srgbClr val="282828"/>
                </a:solidFill>
                <a:latin typeface="Calibri" panose="020F0502020204030204" pitchFamily="34" charset="0"/>
                <a:ea typeface="Myriad Pro" pitchFamily="34" charset="0"/>
              </a:rPr>
              <a:t>Başka bir bölgeye tahliye olurken veya böyle bir risk varken şunlara dikkat edilmelidir;</a:t>
            </a:r>
          </a:p>
          <a:p>
            <a:pPr marL="0" lvl="1" indent="358775" algn="just" defTabSz="342900" fontAlgn="base">
              <a:lnSpc>
                <a:spcPct val="200000"/>
              </a:lnSpc>
              <a:spcBef>
                <a:spcPct val="0"/>
              </a:spcBef>
              <a:spcAft>
                <a:spcPct val="0"/>
              </a:spcAft>
              <a:buFont typeface="Wingdings" panose="05000000000000000000" pitchFamily="2" charset="2"/>
              <a:buChar char="Ø"/>
            </a:pPr>
            <a:r>
              <a:rPr lang="tr-TR" altLang="tr-TR" sz="2200" spc="-30" dirty="0" smtClean="0">
                <a:solidFill>
                  <a:srgbClr val="282828"/>
                </a:solidFill>
                <a:latin typeface="Calibri" panose="020F0502020204030204" pitchFamily="34" charset="0"/>
                <a:ea typeface="Myriad Pro" pitchFamily="34" charset="0"/>
              </a:rPr>
              <a:t>Tavsiye edilen tahliye yollarını takip edin. </a:t>
            </a:r>
          </a:p>
          <a:p>
            <a:pPr marL="0" lvl="1" indent="358775" algn="just" defTabSz="342900" fontAlgn="base">
              <a:lnSpc>
                <a:spcPct val="200000"/>
              </a:lnSpc>
              <a:spcBef>
                <a:spcPct val="0"/>
              </a:spcBef>
              <a:spcAft>
                <a:spcPct val="0"/>
              </a:spcAft>
              <a:buFont typeface="Wingdings" panose="05000000000000000000" pitchFamily="2" charset="2"/>
              <a:buChar char="Ø"/>
            </a:pPr>
            <a:r>
              <a:rPr lang="tr-TR" altLang="tr-TR" sz="2200" spc="-30" dirty="0" smtClean="0">
                <a:solidFill>
                  <a:srgbClr val="282828"/>
                </a:solidFill>
                <a:latin typeface="Calibri" panose="020F0502020204030204" pitchFamily="34" charset="0"/>
                <a:ea typeface="Myriad Pro" pitchFamily="34" charset="0"/>
              </a:rPr>
              <a:t>Bölge dışı bağlantı kişisine, gideceğiniz yer ve yol hakkında bilgi verin.</a:t>
            </a:r>
          </a:p>
          <a:p>
            <a:pPr marL="0" lvl="1" indent="358775" algn="just" defTabSz="342900" fontAlgn="base">
              <a:lnSpc>
                <a:spcPct val="200000"/>
              </a:lnSpc>
              <a:spcBef>
                <a:spcPct val="0"/>
              </a:spcBef>
              <a:spcAft>
                <a:spcPct val="0"/>
              </a:spcAft>
              <a:buFont typeface="Wingdings" panose="05000000000000000000" pitchFamily="2" charset="2"/>
              <a:buChar char="Ø"/>
            </a:pPr>
            <a:r>
              <a:rPr lang="tr-TR" altLang="tr-TR" sz="2200" spc="-30" dirty="0" smtClean="0">
                <a:solidFill>
                  <a:srgbClr val="282828"/>
                </a:solidFill>
                <a:latin typeface="Calibri" panose="020F0502020204030204" pitchFamily="34" charset="0"/>
                <a:ea typeface="Myriad Pro" pitchFamily="34" charset="0"/>
              </a:rPr>
              <a:t>Gerekli olduğunu düşünüyorsanız kapınıza ne zaman ayrıldığınızı, hangi yoldan ve nereye gittiğinizi bildiren bir not asın.</a:t>
            </a:r>
          </a:p>
          <a:p>
            <a:pPr marL="0" indent="358775" algn="just" defTabSz="342900" fontAlgn="base">
              <a:lnSpc>
                <a:spcPct val="200000"/>
              </a:lnSpc>
              <a:spcBef>
                <a:spcPct val="0"/>
              </a:spcBef>
              <a:spcAft>
                <a:spcPct val="0"/>
              </a:spcAft>
              <a:buFont typeface="Wingdings" panose="05000000000000000000" pitchFamily="2" charset="2"/>
              <a:buChar char="Ø"/>
            </a:pPr>
            <a:r>
              <a:rPr lang="tr-TR" altLang="tr-TR" sz="2200" spc="-30" dirty="0" smtClean="0">
                <a:solidFill>
                  <a:srgbClr val="282828"/>
                </a:solidFill>
                <a:latin typeface="Calibri" panose="020F0502020204030204" pitchFamily="34" charset="0"/>
                <a:ea typeface="Myriad Pro" pitchFamily="34" charset="0"/>
              </a:rPr>
              <a:t>Binanıza girmek istediğinizde binadaki tehlikeleri belirleyin ve önlem alın.</a:t>
            </a:r>
          </a:p>
          <a:p>
            <a:pPr marL="0" indent="358775" algn="just" defTabSz="342900" fontAlgn="base">
              <a:lnSpc>
                <a:spcPct val="200000"/>
              </a:lnSpc>
              <a:spcBef>
                <a:spcPct val="0"/>
              </a:spcBef>
              <a:spcAft>
                <a:spcPct val="0"/>
              </a:spcAft>
              <a:buFont typeface="Wingdings" panose="05000000000000000000" pitchFamily="2" charset="2"/>
              <a:buChar char="Ø"/>
            </a:pPr>
            <a:r>
              <a:rPr lang="tr-TR" altLang="tr-TR" sz="2200" spc="-30" dirty="0" smtClean="0">
                <a:solidFill>
                  <a:srgbClr val="282828"/>
                </a:solidFill>
                <a:latin typeface="Calibri" panose="020F0502020204030204" pitchFamily="34" charset="0"/>
                <a:ea typeface="Myriad Pro" pitchFamily="34" charset="0"/>
              </a:rPr>
              <a:t>Kendiniz ve yakınlarınız sağlıklı ve güvendeyse başkalarının ihtiyaçlarını karşılamaya çalışın.</a:t>
            </a:r>
          </a:p>
          <a:p>
            <a:pPr marL="214313" lvl="1" indent="-214313" algn="just" defTabSz="342900" fontAlgn="base">
              <a:lnSpc>
                <a:spcPct val="100000"/>
              </a:lnSpc>
              <a:spcBef>
                <a:spcPct val="0"/>
              </a:spcBef>
              <a:spcAft>
                <a:spcPct val="0"/>
              </a:spcAft>
            </a:pPr>
            <a:endParaRPr lang="tr-TR" altLang="tr-TR" sz="1700" spc="-30" dirty="0" smtClean="0">
              <a:solidFill>
                <a:srgbClr val="282828"/>
              </a:solidFill>
              <a:latin typeface="Calibri" panose="020F0502020204030204" pitchFamily="34" charset="0"/>
              <a:ea typeface="Myriad Pro" pitchFamily="34" charset="0"/>
            </a:endParaRPr>
          </a:p>
          <a:p>
            <a:pPr algn="just"/>
            <a:endParaRPr lang="tr-TR" dirty="0"/>
          </a:p>
        </p:txBody>
      </p:sp>
    </p:spTree>
    <p:extLst>
      <p:ext uri="{BB962C8B-B14F-4D97-AF65-F5344CB8AC3E}">
        <p14:creationId xmlns:p14="http://schemas.microsoft.com/office/powerpoint/2010/main" val="1018418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2577744" y="3268682"/>
            <a:ext cx="10515600" cy="5139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4400" b="1" dirty="0" smtClean="0">
                <a:ln w="9525">
                  <a:solidFill>
                    <a:prstClr val="black">
                      <a:lumMod val="95000"/>
                      <a:lumOff val="5000"/>
                    </a:prstClr>
                  </a:solidFill>
                  <a:prstDash val="solid"/>
                </a:ln>
                <a:solidFill>
                  <a:srgbClr val="4472C4"/>
                </a:solidFill>
                <a:effectLst>
                  <a:outerShdw blurRad="12700" dist="38100" dir="2700000" algn="tl" rotWithShape="0">
                    <a:prstClr val="white">
                      <a:lumMod val="50000"/>
                    </a:prstClr>
                  </a:outerShdw>
                </a:effectLst>
                <a:latin typeface="Times New Roman" panose="02020603050405020304" pitchFamily="18" charset="0"/>
                <a:cs typeface="Times New Roman" panose="02020603050405020304" pitchFamily="18" charset="0"/>
              </a:rPr>
              <a:t>TEŞEKKÜR EDİYORUZ.</a:t>
            </a:r>
          </a:p>
          <a:p>
            <a:endParaRPr lang="tr-TR" sz="4400" b="1" dirty="0">
              <a:ln w="9525">
                <a:solidFill>
                  <a:prstClr val="black">
                    <a:lumMod val="95000"/>
                    <a:lumOff val="5000"/>
                  </a:prstClr>
                </a:solidFill>
                <a:prstDash val="solid"/>
              </a:ln>
              <a:solidFill>
                <a:srgbClr val="FFC000"/>
              </a:solidFill>
              <a:effectLst>
                <a:outerShdw blurRad="12700" dist="38100" dir="2700000" algn="tl" rotWithShape="0">
                  <a:prstClr val="white">
                    <a:lumMod val="50000"/>
                  </a:prstClr>
                </a:outerShdw>
              </a:effectLst>
            </a:endParaRPr>
          </a:p>
        </p:txBody>
      </p:sp>
      <p:sp>
        <p:nvSpPr>
          <p:cNvPr id="2" name="Dikdörtgen 1"/>
          <p:cNvSpPr/>
          <p:nvPr/>
        </p:nvSpPr>
        <p:spPr>
          <a:xfrm>
            <a:off x="1612669" y="698269"/>
            <a:ext cx="8811491" cy="52370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
        <p:nvSpPr>
          <p:cNvPr id="5" name="Metin kutusu 4"/>
          <p:cNvSpPr txBox="1"/>
          <p:nvPr/>
        </p:nvSpPr>
        <p:spPr>
          <a:xfrm>
            <a:off x="1528156" y="634314"/>
            <a:ext cx="9292281" cy="1200329"/>
          </a:xfrm>
          <a:prstGeom prst="rect">
            <a:avLst/>
          </a:prstGeom>
          <a:noFill/>
        </p:spPr>
        <p:txBody>
          <a:bodyPr wrap="square" rtlCol="0" anchor="ctr">
            <a:spAutoFit/>
          </a:bodyPr>
          <a:lstStyle/>
          <a:p>
            <a:pPr algn="ctr"/>
            <a:r>
              <a:rPr lang="tr-TR" sz="2000" b="1" dirty="0" smtClean="0">
                <a:solidFill>
                  <a:prstClr val="white"/>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prstClr val="white"/>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solidFill>
                <a:prstClr val="white"/>
              </a:solidFill>
            </a:endParaRPr>
          </a:p>
          <a:p>
            <a:endParaRPr lang="tr-TR" dirty="0">
              <a:solidFill>
                <a:prstClr val="white"/>
              </a:solidFill>
            </a:endParaRPr>
          </a:p>
        </p:txBody>
      </p:sp>
      <p:sp>
        <p:nvSpPr>
          <p:cNvPr id="6" name="Slayt Numarası Yer Tutucusu 2"/>
          <p:cNvSpPr>
            <a:spLocks noGrp="1"/>
          </p:cNvSpPr>
          <p:nvPr>
            <p:ph type="sldNum" sz="quarter" idx="12"/>
          </p:nvPr>
        </p:nvSpPr>
        <p:spPr>
          <a:xfrm>
            <a:off x="11363227" y="6309215"/>
            <a:ext cx="477543" cy="477542"/>
          </a:xfrm>
        </p:spPr>
        <p:txBody>
          <a:bodyPr/>
          <a:lstStyle/>
          <a:p>
            <a:r>
              <a:rPr lang="tr-TR" dirty="0" smtClean="0"/>
              <a:t>21</a:t>
            </a:r>
            <a:endParaRPr lang="tr-TR" dirty="0"/>
          </a:p>
        </p:txBody>
      </p:sp>
    </p:spTree>
    <p:extLst>
      <p:ext uri="{BB962C8B-B14F-4D97-AF65-F5344CB8AC3E}">
        <p14:creationId xmlns:p14="http://schemas.microsoft.com/office/powerpoint/2010/main" val="816113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2</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15" descr="http://www.jaletezer.k12.tr/FileUpload/op661869/File/img-20161202-wa006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080" y="2215123"/>
            <a:ext cx="5123918" cy="38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2"/>
          <p:cNvSpPr txBox="1">
            <a:spLocks noChangeArrowheads="1"/>
          </p:cNvSpPr>
          <p:nvPr/>
        </p:nvSpPr>
        <p:spPr bwMode="auto">
          <a:xfrm>
            <a:off x="447672" y="2357962"/>
            <a:ext cx="5664803"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pPr indent="358775" algn="just">
              <a:lnSpc>
                <a:spcPct val="200000"/>
              </a:lnSpc>
            </a:pPr>
            <a:r>
              <a:rPr lang="tr-TR" altLang="tr-TR" sz="1800" b="1" u="sng" dirty="0">
                <a:latin typeface="Calibri" panose="020F0502020204030204" pitchFamily="34" charset="0"/>
              </a:rPr>
              <a:t>Diğer bir tanıma göre de tahliye; </a:t>
            </a:r>
            <a:endParaRPr lang="tr-TR" altLang="tr-TR" sz="1800" u="sng" dirty="0">
              <a:latin typeface="Calibri" panose="020F0502020204030204" pitchFamily="34" charset="0"/>
            </a:endParaRPr>
          </a:p>
          <a:p>
            <a:pPr indent="358775" algn="just">
              <a:lnSpc>
                <a:spcPct val="200000"/>
              </a:lnSpc>
            </a:pPr>
            <a:r>
              <a:rPr lang="tr-TR" altLang="tr-TR" sz="1800" dirty="0">
                <a:latin typeface="Calibri" panose="020F0502020204030204" pitchFamily="34" charset="0"/>
              </a:rPr>
              <a:t>Olağanüstü hallerde, afetlerde ve acil durumlarda iç veya dış etkiler nedeniyle olay bölgesinin bir bölümü veya tamamının daha önceden planlandığı şekilde boşaltılarak insanların planlanan güvenli bölgelere nakledilmesidir. </a:t>
            </a:r>
          </a:p>
        </p:txBody>
      </p:sp>
      <p:sp>
        <p:nvSpPr>
          <p:cNvPr id="12" name="Metin kutusu 11"/>
          <p:cNvSpPr txBox="1"/>
          <p:nvPr/>
        </p:nvSpPr>
        <p:spPr>
          <a:xfrm>
            <a:off x="379631" y="1554760"/>
            <a:ext cx="4545155" cy="377026"/>
          </a:xfrm>
          <a:prstGeom prst="rect">
            <a:avLst/>
          </a:prstGeom>
          <a:noFill/>
        </p:spPr>
        <p:txBody>
          <a:bodyPr wrap="none" lIns="68580" tIns="34290" rIns="68580" bIns="34290" rtlCol="0">
            <a:spAutoFit/>
          </a:bodyPr>
          <a:lstStyle/>
          <a:p>
            <a:r>
              <a:rPr lang="tr-TR" sz="2000" b="1" dirty="0" smtClean="0">
                <a:latin typeface="Verdana" panose="020B0604030504040204" pitchFamily="34" charset="0"/>
                <a:ea typeface="Verdana" panose="020B0604030504040204" pitchFamily="34" charset="0"/>
              </a:rPr>
              <a:t>TAHLİYE VE TAHLİYE TÜRLERİ</a:t>
            </a:r>
            <a:endParaRPr lang="tr-TR"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7216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3</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612427" y="1960152"/>
            <a:ext cx="10750800" cy="39266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8775" algn="just">
              <a:lnSpc>
                <a:spcPts val="3500"/>
              </a:lnSpc>
              <a:spcBef>
                <a:spcPts val="0"/>
              </a:spcBef>
              <a:buFont typeface="Wingdings" panose="05000000000000000000" pitchFamily="2" charset="2"/>
              <a:buChar char="Ø"/>
            </a:pPr>
            <a:r>
              <a:rPr lang="tr-TR" altLang="tr-TR" sz="2000" dirty="0" smtClean="0">
                <a:latin typeface="Calibri" panose="020F0502020204030204" pitchFamily="34" charset="0"/>
              </a:rPr>
              <a:t>Tahliye yapılırken; acil durumun, binanın, tahliye edileceklerin özelliklerine göre, bina dışı, üst katlar, aynı kattaki güvenli alanlar seçilebilir. </a:t>
            </a:r>
          </a:p>
          <a:p>
            <a:pPr marL="0" indent="358775" algn="just">
              <a:lnSpc>
                <a:spcPts val="3500"/>
              </a:lnSpc>
              <a:spcBef>
                <a:spcPts val="0"/>
              </a:spcBef>
              <a:buFont typeface="Wingdings" panose="05000000000000000000" pitchFamily="2" charset="2"/>
              <a:buChar char="Ø"/>
            </a:pPr>
            <a:r>
              <a:rPr lang="tr-TR" altLang="tr-TR" sz="2000" dirty="0" smtClean="0">
                <a:latin typeface="Calibri" panose="020F0502020204030204" pitchFamily="34" charset="0"/>
              </a:rPr>
              <a:t>Sistem olarak çıkışa en yakın yerden başlanarak tahliye silsilesi gerçekleştirilir. </a:t>
            </a:r>
          </a:p>
          <a:p>
            <a:pPr marL="0" indent="358775" algn="just">
              <a:lnSpc>
                <a:spcPts val="3500"/>
              </a:lnSpc>
              <a:spcBef>
                <a:spcPts val="0"/>
              </a:spcBef>
              <a:buFont typeface="Wingdings" panose="05000000000000000000" pitchFamily="2" charset="2"/>
              <a:buChar char="Ø"/>
            </a:pPr>
            <a:r>
              <a:rPr lang="tr-TR" altLang="tr-TR" sz="2000" dirty="0" smtClean="0">
                <a:latin typeface="Calibri" panose="020F0502020204030204" pitchFamily="34" charset="0"/>
              </a:rPr>
              <a:t>Tahliye sırasında acil çıkış levhalarına, bina içi işaretlerine, yön levhalarına dikkat edilmelidir.</a:t>
            </a:r>
          </a:p>
          <a:p>
            <a:pPr marL="0" indent="358775" algn="just">
              <a:lnSpc>
                <a:spcPts val="3500"/>
              </a:lnSpc>
              <a:spcBef>
                <a:spcPts val="0"/>
              </a:spcBef>
              <a:buFont typeface="Wingdings" panose="05000000000000000000" pitchFamily="2" charset="2"/>
              <a:buChar char="Ø"/>
            </a:pPr>
            <a:r>
              <a:rPr lang="tr-TR" altLang="tr-TR" sz="2000" dirty="0" smtClean="0">
                <a:latin typeface="Calibri" panose="020F0502020204030204" pitchFamily="34" charset="0"/>
              </a:rPr>
              <a:t>Tahliye esnasında yüksek katlardan atlamak, tahliye prosedürlerine uymamak, paniklemek suretiyle tahliye zincirine aykırı bireysel hatalardan dolayı sıkıntı yaşanmasına müsaade edilmemelidir.  </a:t>
            </a:r>
          </a:p>
          <a:p>
            <a:pPr algn="just">
              <a:lnSpc>
                <a:spcPts val="3500"/>
              </a:lnSpc>
              <a:spcBef>
                <a:spcPts val="0"/>
              </a:spcBef>
              <a:buFont typeface="Wingdings" panose="05000000000000000000" pitchFamily="2" charset="2"/>
              <a:buChar char="Ø"/>
            </a:pPr>
            <a:endParaRPr lang="tr-TR" sz="2000" dirty="0"/>
          </a:p>
        </p:txBody>
      </p:sp>
    </p:spTree>
    <p:extLst>
      <p:ext uri="{BB962C8B-B14F-4D97-AF65-F5344CB8AC3E}">
        <p14:creationId xmlns:p14="http://schemas.microsoft.com/office/powerpoint/2010/main" val="1016307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4</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2" descr="ladder.gif (3118 bytes)"/>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296465" y="1849606"/>
            <a:ext cx="969151" cy="115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firehose.gif (3387 bytes)"/>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296465" y="4607016"/>
            <a:ext cx="954326" cy="103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fireext.gif (2448 bytes)"/>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4296465" y="3303458"/>
            <a:ext cx="969151" cy="10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etin kutusu 2"/>
          <p:cNvSpPr txBox="1">
            <a:spLocks noChangeArrowheads="1"/>
          </p:cNvSpPr>
          <p:nvPr/>
        </p:nvSpPr>
        <p:spPr bwMode="auto">
          <a:xfrm>
            <a:off x="1018469" y="2137481"/>
            <a:ext cx="2976882"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r>
              <a:rPr lang="tr-TR" altLang="tr-TR" sz="2000" dirty="0">
                <a:latin typeface="Calibri" panose="020F0502020204030204" pitchFamily="34" charset="0"/>
              </a:rPr>
              <a:t>Kaçış (Yangın) Merdivenleri </a:t>
            </a:r>
          </a:p>
          <a:p>
            <a:pPr algn="just"/>
            <a:endParaRPr lang="tr-TR" altLang="tr-TR" sz="1000" dirty="0">
              <a:latin typeface="Calibri" panose="020F0502020204030204" pitchFamily="34" charset="0"/>
            </a:endParaRPr>
          </a:p>
        </p:txBody>
      </p:sp>
      <p:sp>
        <p:nvSpPr>
          <p:cNvPr id="14" name="Metin kutusu 2"/>
          <p:cNvSpPr txBox="1">
            <a:spLocks noChangeArrowheads="1"/>
          </p:cNvSpPr>
          <p:nvPr/>
        </p:nvSpPr>
        <p:spPr bwMode="auto">
          <a:xfrm>
            <a:off x="1095631" y="4849643"/>
            <a:ext cx="26146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r>
              <a:rPr lang="tr-TR" altLang="tr-TR" sz="2400" dirty="0">
                <a:latin typeface="Calibri" panose="020F0502020204030204" pitchFamily="34" charset="0"/>
              </a:rPr>
              <a:t>Yangın Hortumu</a:t>
            </a:r>
          </a:p>
          <a:p>
            <a:pPr algn="just"/>
            <a:endParaRPr lang="tr-TR" altLang="tr-TR" sz="1050" dirty="0">
              <a:latin typeface="Calibri" panose="020F0502020204030204" pitchFamily="34" charset="0"/>
            </a:endParaRPr>
          </a:p>
        </p:txBody>
      </p:sp>
      <p:sp>
        <p:nvSpPr>
          <p:cNvPr id="15" name="Metin kutusu 2"/>
          <p:cNvSpPr txBox="1">
            <a:spLocks noChangeArrowheads="1"/>
          </p:cNvSpPr>
          <p:nvPr/>
        </p:nvSpPr>
        <p:spPr bwMode="auto">
          <a:xfrm>
            <a:off x="1095631" y="3619204"/>
            <a:ext cx="2613422"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r>
              <a:rPr lang="tr-TR" altLang="tr-TR" sz="2000" dirty="0">
                <a:latin typeface="Calibri" panose="020F0502020204030204" pitchFamily="34" charset="0"/>
              </a:rPr>
              <a:t>Yangın Söndürme Tüpü </a:t>
            </a:r>
          </a:p>
        </p:txBody>
      </p:sp>
      <p:pic>
        <p:nvPicPr>
          <p:cNvPr id="16" name="Picture 5" descr="escroute.gif (10040 bytes)"/>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163751" y="2344833"/>
            <a:ext cx="2496009" cy="127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83799" y="4250230"/>
            <a:ext cx="2575961" cy="94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etin kutusu 2"/>
          <p:cNvSpPr txBox="1">
            <a:spLocks noChangeArrowheads="1"/>
          </p:cNvSpPr>
          <p:nvPr/>
        </p:nvSpPr>
        <p:spPr bwMode="auto">
          <a:xfrm>
            <a:off x="5638423" y="2705915"/>
            <a:ext cx="2614613" cy="5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r>
              <a:rPr lang="tr-TR" altLang="tr-TR" sz="2000" dirty="0">
                <a:latin typeface="Calibri" panose="020F0502020204030204" pitchFamily="34" charset="0"/>
              </a:rPr>
              <a:t>Acil Kaçış yolları </a:t>
            </a:r>
          </a:p>
          <a:p>
            <a:endParaRPr lang="tr-TR" altLang="tr-TR" sz="900" dirty="0">
              <a:latin typeface="Calibri" panose="020F0502020204030204" pitchFamily="34" charset="0"/>
            </a:endParaRPr>
          </a:p>
        </p:txBody>
      </p:sp>
      <p:sp>
        <p:nvSpPr>
          <p:cNvPr id="19" name="Metin kutusu 2"/>
          <p:cNvSpPr txBox="1">
            <a:spLocks noChangeArrowheads="1"/>
          </p:cNvSpPr>
          <p:nvPr/>
        </p:nvSpPr>
        <p:spPr bwMode="auto">
          <a:xfrm>
            <a:off x="6006625" y="4527895"/>
            <a:ext cx="2613422"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r>
              <a:rPr lang="tr-TR" altLang="tr-TR" sz="2000" dirty="0">
                <a:latin typeface="Calibri" panose="020F0502020204030204" pitchFamily="34" charset="0"/>
              </a:rPr>
              <a:t>Yön levhaları</a:t>
            </a:r>
          </a:p>
        </p:txBody>
      </p:sp>
    </p:spTree>
    <p:extLst>
      <p:ext uri="{BB962C8B-B14F-4D97-AF65-F5344CB8AC3E}">
        <p14:creationId xmlns:p14="http://schemas.microsoft.com/office/powerpoint/2010/main" val="2248629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5</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pic>
        <p:nvPicPr>
          <p:cNvPr id="8" name="Picture 2" descr="http://www.isgtabela.com/wp-content/uploads/2014/07/EF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6118" y="1928111"/>
            <a:ext cx="2768204" cy="38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Metin kutusu 2"/>
          <p:cNvSpPr txBox="1">
            <a:spLocks noChangeArrowheads="1"/>
          </p:cNvSpPr>
          <p:nvPr/>
        </p:nvSpPr>
        <p:spPr bwMode="auto">
          <a:xfrm>
            <a:off x="439434" y="2332795"/>
            <a:ext cx="7098188"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Helvetica Light" charset="0"/>
                <a:cs typeface="Arial" panose="020B0604020202020204" pitchFamily="34" charset="0"/>
              </a:defRPr>
            </a:lvl1pPr>
            <a:lvl2pPr marL="742950" indent="-285750">
              <a:defRPr>
                <a:solidFill>
                  <a:schemeClr val="tx1"/>
                </a:solidFill>
                <a:latin typeface="Helvetica Light" charset="0"/>
                <a:cs typeface="Arial" panose="020B0604020202020204" pitchFamily="34" charset="0"/>
              </a:defRPr>
            </a:lvl2pPr>
            <a:lvl3pPr marL="1143000" indent="-228600">
              <a:defRPr>
                <a:solidFill>
                  <a:schemeClr val="tx1"/>
                </a:solidFill>
                <a:latin typeface="Helvetica Light" charset="0"/>
                <a:cs typeface="Arial" panose="020B0604020202020204" pitchFamily="34" charset="0"/>
              </a:defRPr>
            </a:lvl3pPr>
            <a:lvl4pPr marL="1600200" indent="-228600">
              <a:defRPr>
                <a:solidFill>
                  <a:schemeClr val="tx1"/>
                </a:solidFill>
                <a:latin typeface="Helvetica Light" charset="0"/>
                <a:cs typeface="Arial" panose="020B0604020202020204" pitchFamily="34" charset="0"/>
              </a:defRPr>
            </a:lvl4pPr>
            <a:lvl5pPr marL="2057400" indent="-228600">
              <a:defRPr>
                <a:solidFill>
                  <a:schemeClr val="tx1"/>
                </a:solidFill>
                <a:latin typeface="Helvetica Light"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charset="0"/>
                <a:cs typeface="Arial" panose="020B0604020202020204" pitchFamily="34" charset="0"/>
              </a:defRPr>
            </a:lvl9pPr>
          </a:lstStyle>
          <a:p>
            <a:pPr indent="358775" algn="just">
              <a:lnSpc>
                <a:spcPct val="200000"/>
              </a:lnSpc>
            </a:pPr>
            <a:r>
              <a:rPr lang="tr-TR" altLang="tr-TR" sz="2000" dirty="0">
                <a:latin typeface="Calibri" panose="020F0502020204030204" pitchFamily="34" charset="0"/>
              </a:rPr>
              <a:t>Tahliye edilen canlılar ve eşyalar daha önceden belirlenen güvenli acil toplanma alanlarında koruma altına alınır</a:t>
            </a:r>
            <a:r>
              <a:rPr lang="tr-TR" altLang="tr-TR" sz="2000" dirty="0" smtClean="0">
                <a:latin typeface="Calibri" panose="020F0502020204030204" pitchFamily="34" charset="0"/>
              </a:rPr>
              <a:t>.</a:t>
            </a:r>
            <a:endParaRPr lang="tr-TR" altLang="tr-TR" sz="2000" dirty="0">
              <a:latin typeface="Calibri" panose="020F0502020204030204" pitchFamily="34" charset="0"/>
            </a:endParaRPr>
          </a:p>
          <a:p>
            <a:pPr indent="358775" algn="just">
              <a:lnSpc>
                <a:spcPct val="200000"/>
              </a:lnSpc>
            </a:pPr>
            <a:r>
              <a:rPr lang="tr-TR" altLang="tr-TR" sz="2000" dirty="0">
                <a:latin typeface="Calibri" panose="020F0502020204030204" pitchFamily="34" charset="0"/>
              </a:rPr>
              <a:t>Acil toplanma alanını gösteren levha örneği yandaki gibidir.</a:t>
            </a:r>
          </a:p>
        </p:txBody>
      </p:sp>
    </p:spTree>
    <p:extLst>
      <p:ext uri="{BB962C8B-B14F-4D97-AF65-F5344CB8AC3E}">
        <p14:creationId xmlns:p14="http://schemas.microsoft.com/office/powerpoint/2010/main" val="1031722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6</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graphicFrame>
        <p:nvGraphicFramePr>
          <p:cNvPr id="8" name="3 İçerik Yer Tutucusu"/>
          <p:cNvGraphicFramePr>
            <a:graphicFrameLocks/>
          </p:cNvGraphicFramePr>
          <p:nvPr>
            <p:extLst>
              <p:ext uri="{D42A27DB-BD31-4B8C-83A1-F6EECF244321}">
                <p14:modId xmlns:p14="http://schemas.microsoft.com/office/powerpoint/2010/main" val="3646781572"/>
              </p:ext>
            </p:extLst>
          </p:nvPr>
        </p:nvGraphicFramePr>
        <p:xfrm>
          <a:off x="2067697" y="2150076"/>
          <a:ext cx="8476735" cy="4333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Metin kutusu 10"/>
          <p:cNvSpPr txBox="1"/>
          <p:nvPr/>
        </p:nvSpPr>
        <p:spPr>
          <a:xfrm>
            <a:off x="1664042" y="1552442"/>
            <a:ext cx="9144000" cy="377026"/>
          </a:xfrm>
          <a:prstGeom prst="rect">
            <a:avLst/>
          </a:prstGeom>
          <a:noFill/>
        </p:spPr>
        <p:txBody>
          <a:bodyPr wrap="square" lIns="68580" tIns="34290" rIns="68580" bIns="34290" rtlCol="0">
            <a:spAutoFit/>
          </a:bodyPr>
          <a:lstStyle/>
          <a:p>
            <a:pPr algn="ctr"/>
            <a:r>
              <a:rPr lang="tr-TR" sz="2000" b="1" dirty="0" smtClean="0">
                <a:latin typeface="Verdana" panose="020B0604030504040204" pitchFamily="34" charset="0"/>
                <a:ea typeface="Verdana" panose="020B0604030504040204" pitchFamily="34" charset="0"/>
              </a:rPr>
              <a:t>TAHLİYEYİ GEREKTİREN DURUMLAR</a:t>
            </a:r>
            <a:endParaRPr lang="tr-TR"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9557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7</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İçerik Yer Tutucusu 2"/>
          <p:cNvSpPr txBox="1">
            <a:spLocks/>
          </p:cNvSpPr>
          <p:nvPr/>
        </p:nvSpPr>
        <p:spPr>
          <a:xfrm>
            <a:off x="1213791" y="2563454"/>
            <a:ext cx="8796006" cy="31087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Olay yerine  bakmaya gitmek</a:t>
            </a:r>
          </a:p>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Eşyaları toplamaya çalışmak</a:t>
            </a:r>
          </a:p>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Yapılmakta olan işi bitirmeye çalışmak</a:t>
            </a:r>
          </a:p>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Uyarıları göz ardı etmek</a:t>
            </a:r>
          </a:p>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Yakınlarını aramak</a:t>
            </a:r>
          </a:p>
          <a:p>
            <a:pPr marL="0" indent="358775" defTabSz="342900" fontAlgn="base">
              <a:lnSpc>
                <a:spcPct val="200000"/>
              </a:lnSpc>
              <a:spcBef>
                <a:spcPct val="0"/>
              </a:spcBef>
              <a:spcAft>
                <a:spcPct val="0"/>
              </a:spcAft>
              <a:buClr>
                <a:schemeClr val="tx2"/>
              </a:buClr>
              <a:buFont typeface="Wingdings" panose="05000000000000000000" pitchFamily="2" charset="2"/>
              <a:buChar char="Ø"/>
            </a:pPr>
            <a:r>
              <a:rPr lang="tr-TR" altLang="tr-TR" sz="1800" dirty="0" smtClean="0">
                <a:solidFill>
                  <a:srgbClr val="282828"/>
                </a:solidFill>
                <a:latin typeface="Calibri" panose="020F0502020204030204" pitchFamily="34" charset="0"/>
                <a:cs typeface="Arial" panose="020B0604020202020204" pitchFamily="34" charset="0"/>
              </a:rPr>
              <a:t>Panik yapmak</a:t>
            </a:r>
          </a:p>
          <a:p>
            <a:pPr>
              <a:lnSpc>
                <a:spcPct val="200000"/>
              </a:lnSpc>
              <a:buClr>
                <a:schemeClr val="tx2"/>
              </a:buClr>
              <a:buFont typeface="Wingdings" panose="05000000000000000000" pitchFamily="2" charset="2"/>
              <a:buChar char="Ø"/>
            </a:pPr>
            <a:endParaRPr lang="tr-TR" sz="1800" dirty="0"/>
          </a:p>
        </p:txBody>
      </p:sp>
      <p:sp>
        <p:nvSpPr>
          <p:cNvPr id="11" name="Metin kutusu 10"/>
          <p:cNvSpPr txBox="1"/>
          <p:nvPr/>
        </p:nvSpPr>
        <p:spPr>
          <a:xfrm>
            <a:off x="1136822" y="1708663"/>
            <a:ext cx="9144000" cy="377026"/>
          </a:xfrm>
          <a:prstGeom prst="rect">
            <a:avLst/>
          </a:prstGeom>
          <a:noFill/>
        </p:spPr>
        <p:txBody>
          <a:bodyPr wrap="square" lIns="68580" tIns="34290" rIns="68580" bIns="34290" rtlCol="0">
            <a:spAutoFit/>
          </a:bodyPr>
          <a:lstStyle/>
          <a:p>
            <a:pPr algn="ctr"/>
            <a:r>
              <a:rPr lang="tr-TR" sz="2000" b="1" dirty="0" smtClean="0">
                <a:latin typeface="Verdana" panose="020B0604030504040204" pitchFamily="34" charset="0"/>
                <a:ea typeface="Verdana" panose="020B0604030504040204" pitchFamily="34" charset="0"/>
              </a:rPr>
              <a:t>TAHLİYE SIRASINDA YAPILAN YANLIŞ DAVRANIŞLAR</a:t>
            </a:r>
            <a:endParaRPr lang="tr-TR"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65013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2"/>
          <p:cNvSpPr>
            <a:spLocks noGrp="1"/>
          </p:cNvSpPr>
          <p:nvPr>
            <p:ph type="sldNum" sz="quarter" idx="12"/>
          </p:nvPr>
        </p:nvSpPr>
        <p:spPr/>
        <p:txBody>
          <a:bodyPr/>
          <a:lstStyle/>
          <a:p>
            <a:r>
              <a:rPr lang="tr-TR" dirty="0" smtClean="0"/>
              <a:t>8</a:t>
            </a: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 y="-107091"/>
            <a:ext cx="1548714" cy="1482810"/>
          </a:xfrm>
          <a:prstGeom prst="ellipse">
            <a:avLst/>
          </a:prstGeom>
          <a:ln>
            <a:noFill/>
          </a:ln>
          <a:effectLst>
            <a:softEdge rad="127000"/>
          </a:effectLst>
        </p:spPr>
      </p:pic>
      <p:sp>
        <p:nvSpPr>
          <p:cNvPr id="9" name="Dikdörtgen 8"/>
          <p:cNvSpPr/>
          <p:nvPr/>
        </p:nvSpPr>
        <p:spPr>
          <a:xfrm>
            <a:off x="1664042" y="634314"/>
            <a:ext cx="8699157" cy="49427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1367479" y="628017"/>
            <a:ext cx="9292281" cy="1200329"/>
          </a:xfrm>
          <a:prstGeom prst="rect">
            <a:avLst/>
          </a:prstGeom>
          <a:noFill/>
        </p:spPr>
        <p:txBody>
          <a:bodyPr wrap="square" rtlCol="0">
            <a:spAutoFit/>
          </a:bodyPr>
          <a:lstStyle/>
          <a:p>
            <a:pPr algn="ctr"/>
            <a:r>
              <a:rPr lang="tr-TR" sz="2000" b="1" dirty="0" smtClean="0">
                <a:solidFill>
                  <a:schemeClr val="bg1"/>
                </a:solidFill>
                <a:latin typeface="Times New Roman" panose="02020603050405020304" pitchFamily="18" charset="0"/>
                <a:cs typeface="Times New Roman" panose="02020603050405020304" pitchFamily="18" charset="0"/>
              </a:rPr>
              <a:t>DESTEK HİZMETLERİ GENEL MÜDÜRLÜĞÜ</a:t>
            </a:r>
          </a:p>
          <a:p>
            <a:pPr algn="ctr"/>
            <a:r>
              <a:rPr lang="tr-TR" sz="1600" b="1" dirty="0" smtClean="0">
                <a:ln w="0"/>
                <a:solidFill>
                  <a:schemeClr val="bg1"/>
                </a:solidFill>
                <a:latin typeface="Times New Roman" panose="02020603050405020304" pitchFamily="18" charset="0"/>
                <a:cs typeface="Times New Roman" panose="02020603050405020304" pitchFamily="18" charset="0"/>
              </a:rPr>
              <a:t>(İŞYERİ SAĞLIK VE GÜVENLİK BİRİMİ DAİRE BAŞKANLIĞI)</a:t>
            </a:r>
          </a:p>
          <a:p>
            <a:endParaRPr lang="tr-TR" dirty="0" smtClean="0"/>
          </a:p>
          <a:p>
            <a:endParaRPr lang="tr-TR" dirty="0"/>
          </a:p>
        </p:txBody>
      </p:sp>
      <p:sp>
        <p:nvSpPr>
          <p:cNvPr id="8" name="Metin kutusu 2"/>
          <p:cNvSpPr txBox="1">
            <a:spLocks noChangeArrowheads="1"/>
          </p:cNvSpPr>
          <p:nvPr/>
        </p:nvSpPr>
        <p:spPr bwMode="auto">
          <a:xfrm>
            <a:off x="291152" y="2563454"/>
            <a:ext cx="6933431"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Helvetica Light" panose="020B0404020202030204" charset="0"/>
                <a:cs typeface="Arial" panose="020B0604020202020204" pitchFamily="34" charset="0"/>
              </a:defRPr>
            </a:lvl1pPr>
            <a:lvl2pPr marL="742950" indent="-285750">
              <a:defRPr>
                <a:solidFill>
                  <a:schemeClr val="tx1"/>
                </a:solidFill>
                <a:latin typeface="Helvetica Light" panose="020B0404020202030204" charset="0"/>
                <a:cs typeface="Arial" panose="020B0604020202020204" pitchFamily="34" charset="0"/>
              </a:defRPr>
            </a:lvl2pPr>
            <a:lvl3pPr marL="1143000" indent="-228600">
              <a:defRPr>
                <a:solidFill>
                  <a:schemeClr val="tx1"/>
                </a:solidFill>
                <a:latin typeface="Helvetica Light" panose="020B0404020202030204" charset="0"/>
                <a:cs typeface="Arial" panose="020B0604020202020204" pitchFamily="34" charset="0"/>
              </a:defRPr>
            </a:lvl3pPr>
            <a:lvl4pPr marL="1600200" indent="-228600">
              <a:defRPr>
                <a:solidFill>
                  <a:schemeClr val="tx1"/>
                </a:solidFill>
                <a:latin typeface="Helvetica Light" panose="020B0404020202030204" charset="0"/>
                <a:cs typeface="Arial" panose="020B0604020202020204" pitchFamily="34" charset="0"/>
              </a:defRPr>
            </a:lvl4pPr>
            <a:lvl5pPr marL="2057400" indent="-228600">
              <a:defRPr>
                <a:solidFill>
                  <a:schemeClr val="tx1"/>
                </a:solidFill>
                <a:latin typeface="Helvetica Light" panose="020B040402020203020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Helvetica Light" panose="020B0404020202030204" charset="0"/>
                <a:cs typeface="Arial" panose="020B0604020202020204" pitchFamily="34" charset="0"/>
              </a:defRPr>
            </a:lvl9pPr>
          </a:lstStyle>
          <a:p>
            <a:pPr defTabSz="342900" eaLnBrk="0" fontAlgn="base" hangingPunct="0">
              <a:spcBef>
                <a:spcPct val="0"/>
              </a:spcBef>
              <a:spcAft>
                <a:spcPct val="0"/>
              </a:spcAft>
              <a:defRPr/>
            </a:pPr>
            <a:r>
              <a:rPr lang="tr-TR" altLang="tr-TR" b="1" u="sng" dirty="0">
                <a:solidFill>
                  <a:srgbClr val="282828"/>
                </a:solidFill>
                <a:latin typeface="Calibri" panose="020F0502020204030204" pitchFamily="34" charset="0"/>
              </a:rPr>
              <a:t>BİNAYI BOŞALTIRKEN;</a:t>
            </a:r>
          </a:p>
          <a:p>
            <a:pPr indent="358775" algn="just" defTabSz="342900" fontAlgn="base">
              <a:lnSpc>
                <a:spcPct val="150000"/>
              </a:lnSpc>
              <a:spcBef>
                <a:spcPct val="0"/>
              </a:spcBef>
              <a:spcAft>
                <a:spcPct val="0"/>
              </a:spcAft>
              <a:buClr>
                <a:srgbClr val="FF0000"/>
              </a:buClr>
              <a:buFont typeface="Wingdings" panose="05000000000000000000" pitchFamily="2" charset="2"/>
              <a:buChar char="ü"/>
              <a:defRPr/>
            </a:pPr>
            <a:r>
              <a:rPr lang="tr-TR" altLang="tr-TR" sz="2000" dirty="0">
                <a:solidFill>
                  <a:srgbClr val="282828"/>
                </a:solidFill>
                <a:latin typeface="Calibri" panose="020F0502020204030204" pitchFamily="34" charset="0"/>
              </a:rPr>
              <a:t>Sessiz olun, uyarıları ve yetkililerin isteklerini uygulayın. Binayı boşaltmak istememek veya kararsızlık gösterip gecikmek ya da  aceleci davranmak çok tehlikeli sonuçlar doğurabilir</a:t>
            </a:r>
            <a:r>
              <a:rPr lang="tr-TR" altLang="tr-TR" sz="2000" b="1" dirty="0">
                <a:solidFill>
                  <a:srgbClr val="282828"/>
                </a:solidFill>
                <a:latin typeface="Calibri" panose="020F0502020204030204" pitchFamily="34" charset="0"/>
              </a:rPr>
              <a:t>.</a:t>
            </a:r>
          </a:p>
          <a:p>
            <a:pPr indent="358775" algn="just" defTabSz="342900" fontAlgn="base">
              <a:lnSpc>
                <a:spcPct val="150000"/>
              </a:lnSpc>
              <a:spcBef>
                <a:spcPct val="0"/>
              </a:spcBef>
              <a:spcAft>
                <a:spcPct val="0"/>
              </a:spcAft>
              <a:buClr>
                <a:srgbClr val="FF0000"/>
              </a:buClr>
              <a:buFont typeface="Wingdings" panose="05000000000000000000" pitchFamily="2" charset="2"/>
              <a:buChar char="ü"/>
              <a:defRPr/>
            </a:pPr>
            <a:r>
              <a:rPr lang="tr-TR" altLang="tr-TR" sz="2000" dirty="0">
                <a:solidFill>
                  <a:srgbClr val="282828"/>
                </a:solidFill>
                <a:latin typeface="Calibri" panose="020F0502020204030204" pitchFamily="34" charset="0"/>
              </a:rPr>
              <a:t>Kesinlikle asansör kullanılmamalıdır.</a:t>
            </a:r>
          </a:p>
        </p:txBody>
      </p:sp>
      <p:pic>
        <p:nvPicPr>
          <p:cNvPr id="11" name="Picture 2" descr="İlgili resim"/>
          <p:cNvPicPr>
            <a:picLocks noChangeAspect="1" noChangeArrowheads="1"/>
          </p:cNvPicPr>
          <p:nvPr/>
        </p:nvPicPr>
        <p:blipFill rotWithShape="1">
          <a:blip r:embed="rId3">
            <a:extLst>
              <a:ext uri="{28A0092B-C50C-407E-A947-70E740481C1C}">
                <a14:useLocalDpi xmlns:a14="http://schemas.microsoft.com/office/drawing/2010/main" val="0"/>
              </a:ext>
            </a:extLst>
          </a:blip>
          <a:srcRect l="2255" t="1795" r="2234" b="2243"/>
          <a:stretch/>
        </p:blipFill>
        <p:spPr bwMode="auto">
          <a:xfrm>
            <a:off x="7529384" y="2453903"/>
            <a:ext cx="4072614" cy="289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534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1112</Words>
  <Application>Microsoft Office PowerPoint</Application>
  <PresentationFormat>Özel</PresentationFormat>
  <Paragraphs>154</Paragraphs>
  <Slides>22</Slides>
  <Notes>0</Notes>
  <HiddenSlides>0</HiddenSlides>
  <MMClips>1</MMClips>
  <ScaleCrop>false</ScaleCrop>
  <HeadingPairs>
    <vt:vector size="6" baseType="variant">
      <vt:variant>
        <vt:lpstr>Tema</vt:lpstr>
      </vt:variant>
      <vt:variant>
        <vt:i4>2</vt:i4>
      </vt:variant>
      <vt:variant>
        <vt:lpstr>Katıştırılmış OLE Hizmet Programları</vt:lpstr>
      </vt:variant>
      <vt:variant>
        <vt:i4>0</vt:i4>
      </vt:variant>
      <vt:variant>
        <vt:lpstr>Slayt Başlıkları</vt:lpstr>
      </vt:variant>
      <vt:variant>
        <vt:i4>22</vt:i4>
      </vt:variant>
    </vt:vector>
  </HeadingPairs>
  <TitlesOfParts>
    <vt:vector size="24" baseType="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Rafet BASAK</dc:creator>
  <cp:lastModifiedBy>Dell</cp:lastModifiedBy>
  <cp:revision>18</cp:revision>
  <dcterms:created xsi:type="dcterms:W3CDTF">2019-01-07T10:57:45Z</dcterms:created>
  <dcterms:modified xsi:type="dcterms:W3CDTF">2019-04-21T16:09:32Z</dcterms:modified>
</cp:coreProperties>
</file>